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handoutMasterIdLst>
    <p:handoutMasterId r:id="rId83"/>
  </p:handoutMasterIdLst>
  <p:sldIdLst>
    <p:sldId id="549" r:id="rId2"/>
    <p:sldId id="663" r:id="rId3"/>
    <p:sldId id="611" r:id="rId4"/>
    <p:sldId id="815" r:id="rId5"/>
    <p:sldId id="617" r:id="rId6"/>
    <p:sldId id="618" r:id="rId7"/>
    <p:sldId id="822" r:id="rId8"/>
    <p:sldId id="619" r:id="rId9"/>
    <p:sldId id="817" r:id="rId10"/>
    <p:sldId id="621" r:id="rId11"/>
    <p:sldId id="622" r:id="rId12"/>
    <p:sldId id="623" r:id="rId13"/>
    <p:sldId id="625" r:id="rId14"/>
    <p:sldId id="626" r:id="rId15"/>
    <p:sldId id="818" r:id="rId16"/>
    <p:sldId id="719" r:id="rId17"/>
    <p:sldId id="720" r:id="rId18"/>
    <p:sldId id="721" r:id="rId19"/>
    <p:sldId id="722" r:id="rId20"/>
    <p:sldId id="723" r:id="rId21"/>
    <p:sldId id="785" r:id="rId22"/>
    <p:sldId id="725" r:id="rId23"/>
    <p:sldId id="726" r:id="rId24"/>
    <p:sldId id="727" r:id="rId25"/>
    <p:sldId id="728" r:id="rId26"/>
    <p:sldId id="786" r:id="rId27"/>
    <p:sldId id="730" r:id="rId28"/>
    <p:sldId id="731" r:id="rId29"/>
    <p:sldId id="732" r:id="rId30"/>
    <p:sldId id="787" r:id="rId31"/>
    <p:sldId id="734" r:id="rId32"/>
    <p:sldId id="735" r:id="rId33"/>
    <p:sldId id="736" r:id="rId34"/>
    <p:sldId id="737" r:id="rId35"/>
    <p:sldId id="788" r:id="rId36"/>
    <p:sldId id="739" r:id="rId37"/>
    <p:sldId id="789" r:id="rId38"/>
    <p:sldId id="819" r:id="rId39"/>
    <p:sldId id="791" r:id="rId40"/>
    <p:sldId id="749" r:id="rId41"/>
    <p:sldId id="750" r:id="rId42"/>
    <p:sldId id="751" r:id="rId43"/>
    <p:sldId id="752" r:id="rId44"/>
    <p:sldId id="792" r:id="rId45"/>
    <p:sldId id="754" r:id="rId46"/>
    <p:sldId id="756" r:id="rId47"/>
    <p:sldId id="757" r:id="rId48"/>
    <p:sldId id="759" r:id="rId49"/>
    <p:sldId id="760" r:id="rId50"/>
    <p:sldId id="761" r:id="rId51"/>
    <p:sldId id="762" r:id="rId52"/>
    <p:sldId id="763" r:id="rId53"/>
    <p:sldId id="768" r:id="rId54"/>
    <p:sldId id="776" r:id="rId55"/>
    <p:sldId id="777" r:id="rId56"/>
    <p:sldId id="778" r:id="rId57"/>
    <p:sldId id="779" r:id="rId58"/>
    <p:sldId id="793" r:id="rId59"/>
    <p:sldId id="820" r:id="rId60"/>
    <p:sldId id="797" r:id="rId61"/>
    <p:sldId id="798" r:id="rId62"/>
    <p:sldId id="799" r:id="rId63"/>
    <p:sldId id="800" r:id="rId64"/>
    <p:sldId id="801" r:id="rId65"/>
    <p:sldId id="802" r:id="rId66"/>
    <p:sldId id="803" r:id="rId67"/>
    <p:sldId id="804" r:id="rId68"/>
    <p:sldId id="805" r:id="rId69"/>
    <p:sldId id="806" r:id="rId70"/>
    <p:sldId id="807" r:id="rId71"/>
    <p:sldId id="808" r:id="rId72"/>
    <p:sldId id="809" r:id="rId73"/>
    <p:sldId id="810" r:id="rId74"/>
    <p:sldId id="811" r:id="rId75"/>
    <p:sldId id="812" r:id="rId76"/>
    <p:sldId id="813" r:id="rId77"/>
    <p:sldId id="814" r:id="rId78"/>
    <p:sldId id="821" r:id="rId79"/>
    <p:sldId id="795" r:id="rId80"/>
    <p:sldId id="796" r:id="rId81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0000"/>
    <a:srgbClr val="990033"/>
    <a:srgbClr val="00FF00"/>
    <a:srgbClr val="66FFFF"/>
    <a:srgbClr val="FF00FF"/>
    <a:srgbClr val="000066"/>
    <a:srgbClr val="66FF66"/>
    <a:srgbClr val="FFCC99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69" autoAdjust="0"/>
    <p:restoredTop sz="94693" autoAdjust="0"/>
  </p:normalViewPr>
  <p:slideViewPr>
    <p:cSldViewPr>
      <p:cViewPr varScale="1">
        <p:scale>
          <a:sx n="72" d="100"/>
          <a:sy n="72" d="100"/>
        </p:scale>
        <p:origin x="344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26371"/>
    </p:cViewPr>
  </p:sorterViewPr>
  <p:notesViewPr>
    <p:cSldViewPr>
      <p:cViewPr>
        <p:scale>
          <a:sx n="100" d="100"/>
          <a:sy n="100" d="100"/>
        </p:scale>
        <p:origin x="-192" y="-7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15.wmf"/><Relationship Id="rId3" Type="http://schemas.openxmlformats.org/officeDocument/2006/relationships/image" Target="../media/image10.wmf"/><Relationship Id="rId7" Type="http://schemas.openxmlformats.org/officeDocument/2006/relationships/image" Target="../media/image14.wmf"/><Relationship Id="rId2" Type="http://schemas.openxmlformats.org/officeDocument/2006/relationships/image" Target="../media/image9.wmf"/><Relationship Id="rId1" Type="http://schemas.openxmlformats.org/officeDocument/2006/relationships/image" Target="../media/image8.wmf"/><Relationship Id="rId6" Type="http://schemas.openxmlformats.org/officeDocument/2006/relationships/image" Target="../media/image13.wmf"/><Relationship Id="rId5" Type="http://schemas.openxmlformats.org/officeDocument/2006/relationships/image" Target="../media/image12.wmf"/><Relationship Id="rId10" Type="http://schemas.openxmlformats.org/officeDocument/2006/relationships/image" Target="../media/image17.wmf"/><Relationship Id="rId4" Type="http://schemas.openxmlformats.org/officeDocument/2006/relationships/image" Target="../media/image11.wmf"/><Relationship Id="rId9" Type="http://schemas.openxmlformats.org/officeDocument/2006/relationships/image" Target="../media/image16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36A177F4-8E84-4395-9375-23A4C162D83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2151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</a:defRPr>
            </a:lvl1pPr>
          </a:lstStyle>
          <a:p>
            <a:pPr>
              <a:defRPr/>
            </a:pPr>
            <a:fld id="{2F84B893-CA49-4EC8-8B62-BC8706AEEF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2183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07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D9A725-0AC9-40B7-BF60-E41C35C248C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96114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DA8A444-441F-4D08-BB1C-92545AB94747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2867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Rectangle 3"/>
          <p:cNvSpPr>
            <a:spLocks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9050" tIns="0" rIns="19050" bIns="0" anchor="b"/>
          <a:lstStyle/>
          <a:p>
            <a:pPr algn="r" eaLnBrk="0" hangingPunct="0"/>
            <a:r>
              <a:rPr lang="en-US" sz="1000"/>
              <a:t>7</a:t>
            </a:r>
          </a:p>
        </p:txBody>
      </p:sp>
      <p:sp>
        <p:nvSpPr>
          <p:cNvPr id="28677" name="Rectangle 4"/>
          <p:cNvSpPr>
            <a:spLocks noChangeArrowheads="1"/>
          </p:cNvSpPr>
          <p:nvPr/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Rectangle 5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Rectangle 6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0488" tIns="44450" rIns="90488" bIns="44450"/>
          <a:lstStyle/>
          <a:p>
            <a:pPr eaLnBrk="1" hangingPunct="1"/>
            <a:endParaRPr lang="en-US"/>
          </a:p>
        </p:txBody>
      </p:sp>
      <p:sp>
        <p:nvSpPr>
          <p:cNvPr id="28680" name="Rectangle 7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240846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F1C7A9-24FA-4ECD-B631-B2C54F23F6CB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627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D4A742-40C8-4CFF-B921-CEFE0CFADA1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9856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CD4A742-40C8-4CFF-B921-CEFE0CFADA1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4403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35C2EBB-71D6-4BDB-96BE-2B1C5277DBD7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193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A19E281-DAE8-4795-AA33-EA443830B06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9782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908CF-F397-46EA-89E1-60832CD22AB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1320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98908CF-F397-46EA-89E1-60832CD22AB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92621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080E2386-C4A0-4E85-BE21-CE560FE57FF6}" type="slidenum">
              <a:rPr lang="en-US" sz="1200" b="0"/>
              <a:pPr algn="r"/>
              <a:t>45</a:t>
            </a:fld>
            <a:endParaRPr lang="en-US" sz="1200" b="0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r>
              <a:rPr lang="en-US" altLang="ko-KR">
                <a:latin typeface="Arial" pitchFamily="34" charset="0"/>
                <a:ea typeface="굴림"/>
                <a:cs typeface="굴림"/>
              </a:rPr>
              <a:t>Reference</a:t>
            </a:r>
          </a:p>
          <a:p>
            <a:pPr eaLnBrk="1" hangingPunct="1"/>
            <a:endParaRPr lang="en-US" altLang="ko-KR">
              <a:latin typeface="Arial" pitchFamily="34" charset="0"/>
              <a:ea typeface="굴림"/>
              <a:cs typeface="굴림"/>
            </a:endParaRPr>
          </a:p>
          <a:p>
            <a:pPr eaLnBrk="1" hangingPunct="1"/>
            <a:r>
              <a:rPr lang="en-US" altLang="ko-KR">
                <a:latin typeface="Arial" pitchFamily="34" charset="0"/>
                <a:ea typeface="굴림"/>
                <a:cs typeface="굴림"/>
              </a:rPr>
              <a:t>0416_supplychain.pdf </a:t>
            </a:r>
            <a:r>
              <a:rPr lang="en-US" altLang="ko-KR">
                <a:latin typeface="Arial" pitchFamily="34" charset="0"/>
                <a:ea typeface="굴림"/>
                <a:cs typeface="굴림"/>
                <a:sym typeface="Wingdings" pitchFamily="2" charset="2"/>
              </a:rPr>
              <a:t> p. 8</a:t>
            </a:r>
            <a:endParaRPr lang="en-US" altLang="ko-KR">
              <a:latin typeface="Arial" pitchFamily="34" charset="0"/>
              <a:ea typeface="굴림"/>
              <a:cs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val="29004472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10E4609A-CFB2-481C-B4C7-DA8A48DAE65E}" type="slidenum">
              <a:rPr lang="en-US" sz="1200" b="0"/>
              <a:pPr algn="r"/>
              <a:t>48</a:t>
            </a:fld>
            <a:endParaRPr lang="en-US" sz="1200" b="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5763" y="687388"/>
            <a:ext cx="6091237" cy="3427412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1813"/>
            <a:ext cx="5029200" cy="4114800"/>
          </a:xfrm>
          <a:noFill/>
          <a:ln/>
        </p:spPr>
        <p:txBody>
          <a:bodyPr/>
          <a:lstStyle/>
          <a:p>
            <a:pPr eaLnBrk="1" hangingPunct="1"/>
            <a:endParaRPr lang="zh-TW" altLang="en-US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6028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86F033BD-67F4-4E02-B0A9-CA2EF89CB099}" type="slidenum">
              <a:rPr lang="en-US" sz="1200" b="0"/>
              <a:pPr algn="r"/>
              <a:t>50</a:t>
            </a:fld>
            <a:endParaRPr lang="en-US" sz="1200" b="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noFill/>
          <a:ln/>
        </p:spPr>
        <p:txBody>
          <a:bodyPr/>
          <a:lstStyle/>
          <a:p>
            <a:pPr eaLnBrk="1" hangingPunct="1"/>
            <a:endParaRPr lang="ko-KR" altLang="en-US">
              <a:latin typeface="Arial" pitchFamily="34" charset="0"/>
              <a:ea typeface="굴림"/>
              <a:cs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val="5782340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61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4639574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42227EF-C0A5-404E-8597-46392472B353}" type="slidenum">
              <a:rPr lang="en-US" sz="1200" b="0"/>
              <a:pPr algn="r"/>
              <a:t>62</a:t>
            </a:fld>
            <a:endParaRPr lang="en-US" sz="1200" b="0"/>
          </a:p>
        </p:txBody>
      </p:sp>
      <p:sp>
        <p:nvSpPr>
          <p:cNvPr id="51203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 dirty="0"/>
              <a:t>Notes:</a:t>
            </a:r>
          </a:p>
        </p:txBody>
      </p:sp>
      <p:sp>
        <p:nvSpPr>
          <p:cNvPr id="51204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7746702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63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3978595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A391BD5-F8AB-47E6-8877-9B1AEC87E143}" type="slidenum">
              <a:rPr lang="en-US" sz="1200" b="0"/>
              <a:pPr algn="r"/>
              <a:t>64</a:t>
            </a:fld>
            <a:endParaRPr lang="en-US" sz="1200" b="0"/>
          </a:p>
        </p:txBody>
      </p:sp>
      <p:sp>
        <p:nvSpPr>
          <p:cNvPr id="53251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3252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42127211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65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2416124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197E95B9-5943-485D-80C5-DE709F2AACB0}" type="slidenum">
              <a:rPr lang="en-US" sz="1200" b="0"/>
              <a:pPr algn="r"/>
              <a:t>66</a:t>
            </a:fld>
            <a:endParaRPr lang="en-US" sz="1200" b="0"/>
          </a:p>
        </p:txBody>
      </p:sp>
      <p:sp>
        <p:nvSpPr>
          <p:cNvPr id="5529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530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9928419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67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5659440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69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428199278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74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381630177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3972560" y="8831580"/>
            <a:ext cx="3037840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3177" tIns="46589" rIns="93177" bIns="46589" anchor="b"/>
          <a:lstStyle/>
          <a:p>
            <a:pPr algn="r"/>
            <a:fld id="{CEDFCF42-B2E0-480A-B022-11636D2FE3B8}" type="slidenum">
              <a:rPr lang="en-US" sz="1200" b="0"/>
              <a:pPr algn="r"/>
              <a:t>76</a:t>
            </a:fld>
            <a:endParaRPr lang="en-US" sz="1200" b="0"/>
          </a:p>
        </p:txBody>
      </p:sp>
      <p:sp>
        <p:nvSpPr>
          <p:cNvPr id="50179" name="Rectangle 2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3821" tIns="46911" rIns="93821" bIns="46911"/>
          <a:lstStyle/>
          <a:p>
            <a:pPr eaLnBrk="1" hangingPunct="1">
              <a:spcBef>
                <a:spcPct val="0"/>
              </a:spcBef>
            </a:pPr>
            <a:r>
              <a:rPr lang="en-US" sz="2400"/>
              <a:t>Notes:</a:t>
            </a:r>
          </a:p>
        </p:txBody>
      </p:sp>
      <p:sp>
        <p:nvSpPr>
          <p:cNvPr id="50180" name="Rectangle 3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19100" y="703263"/>
            <a:ext cx="6173788" cy="3473450"/>
          </a:xfrm>
          <a:ln w="12700" cap="flat">
            <a:solidFill>
              <a:schemeClr val="tx1"/>
            </a:solidFill>
          </a:ln>
        </p:spPr>
      </p:sp>
    </p:spTree>
    <p:extLst>
      <p:ext uri="{BB962C8B-B14F-4D97-AF65-F5344CB8AC3E}">
        <p14:creationId xmlns:p14="http://schemas.microsoft.com/office/powerpoint/2010/main" val="2564579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Text Box 7"/>
          <p:cNvSpPr txBox="1">
            <a:spLocks noChangeArrowheads="1"/>
          </p:cNvSpPr>
          <p:nvPr userDrawn="1"/>
        </p:nvSpPr>
        <p:spPr bwMode="auto">
          <a:xfrm>
            <a:off x="486834" y="6583364"/>
            <a:ext cx="75533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1200" b="0" dirty="0"/>
              <a:t>Slide </a:t>
            </a:r>
            <a:fld id="{221D96E0-706E-45A4-9213-74F07AC163AF}" type="slidenum">
              <a:rPr lang="en-US" sz="1200" b="0"/>
              <a:pPr>
                <a:defRPr/>
              </a:pPr>
              <a:t>‹#›</a:t>
            </a:fld>
            <a:endParaRPr lang="en-US" sz="1200" b="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.bin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.wmf"/><Relationship Id="rId5" Type="http://schemas.openxmlformats.org/officeDocument/2006/relationships/image" Target="../media/image1.wmf"/><Relationship Id="rId10" Type="http://schemas.openxmlformats.org/officeDocument/2006/relationships/oleObject" Target="../embeddings/oleObject4.bin"/><Relationship Id="rId4" Type="http://schemas.openxmlformats.org/officeDocument/2006/relationships/oleObject" Target="../embeddings/oleObject1.bin"/><Relationship Id="rId9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5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w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13" Type="http://schemas.openxmlformats.org/officeDocument/2006/relationships/oleObject" Target="../embeddings/oleObject12.bin"/><Relationship Id="rId18" Type="http://schemas.openxmlformats.org/officeDocument/2006/relationships/image" Target="../media/image14.wmf"/><Relationship Id="rId3" Type="http://schemas.openxmlformats.org/officeDocument/2006/relationships/notesSlide" Target="../notesSlides/notesSlide4.xml"/><Relationship Id="rId21" Type="http://schemas.openxmlformats.org/officeDocument/2006/relationships/oleObject" Target="../embeddings/oleObject16.bin"/><Relationship Id="rId7" Type="http://schemas.openxmlformats.org/officeDocument/2006/relationships/image" Target="../media/image9.wmf"/><Relationship Id="rId12" Type="http://schemas.openxmlformats.org/officeDocument/2006/relationships/image" Target="../media/image18.wmf"/><Relationship Id="rId1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3.wmf"/><Relationship Id="rId20" Type="http://schemas.openxmlformats.org/officeDocument/2006/relationships/image" Target="../media/image15.wmf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11" Type="http://schemas.openxmlformats.org/officeDocument/2006/relationships/image" Target="../media/image11.wmf"/><Relationship Id="rId24" Type="http://schemas.openxmlformats.org/officeDocument/2006/relationships/image" Target="../media/image17.wmf"/><Relationship Id="rId5" Type="http://schemas.openxmlformats.org/officeDocument/2006/relationships/image" Target="../media/image8.wmf"/><Relationship Id="rId15" Type="http://schemas.openxmlformats.org/officeDocument/2006/relationships/oleObject" Target="../embeddings/oleObject13.bin"/><Relationship Id="rId23" Type="http://schemas.openxmlformats.org/officeDocument/2006/relationships/oleObject" Target="../embeddings/oleObject17.bin"/><Relationship Id="rId10" Type="http://schemas.openxmlformats.org/officeDocument/2006/relationships/oleObject" Target="../embeddings/oleObject11.bin"/><Relationship Id="rId19" Type="http://schemas.openxmlformats.org/officeDocument/2006/relationships/oleObject" Target="../embeddings/oleObject15.bin"/><Relationship Id="rId4" Type="http://schemas.openxmlformats.org/officeDocument/2006/relationships/oleObject" Target="../embeddings/oleObject8.bin"/><Relationship Id="rId9" Type="http://schemas.openxmlformats.org/officeDocument/2006/relationships/image" Target="../media/image10.wmf"/><Relationship Id="rId14" Type="http://schemas.openxmlformats.org/officeDocument/2006/relationships/image" Target="../media/image12.wmf"/><Relationship Id="rId22" Type="http://schemas.openxmlformats.org/officeDocument/2006/relationships/image" Target="../media/image16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.bin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20.wmf"/><Relationship Id="rId12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3.wmf"/><Relationship Id="rId5" Type="http://schemas.openxmlformats.org/officeDocument/2006/relationships/image" Target="../media/image19.wmf"/><Relationship Id="rId10" Type="http://schemas.openxmlformats.org/officeDocument/2006/relationships/image" Target="../media/image22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21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wmf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51.wmf"/><Relationship Id="rId4" Type="http://schemas.openxmlformats.org/officeDocument/2006/relationships/oleObject" Target="../embeddings/oleObject21.bin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23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22.bin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oleObject" Target="../embeddings/oleObject2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24.bin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0.bin"/><Relationship Id="rId3" Type="http://schemas.openxmlformats.org/officeDocument/2006/relationships/notesSlide" Target="../notesSlides/notesSlide20.xml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8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27.bin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4.bin"/><Relationship Id="rId3" Type="http://schemas.openxmlformats.org/officeDocument/2006/relationships/notesSlide" Target="../notesSlides/notesSlide21.xml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32.bin"/><Relationship Id="rId5" Type="http://schemas.openxmlformats.org/officeDocument/2006/relationships/image" Target="../media/image51.wmf"/><Relationship Id="rId4" Type="http://schemas.openxmlformats.org/officeDocument/2006/relationships/oleObject" Target="../embeddings/oleObject31.bin"/><Relationship Id="rId9" Type="http://schemas.openxmlformats.org/officeDocument/2006/relationships/oleObject" Target="../embeddings/oleObject35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0.png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22.xml"/><Relationship Id="rId7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37.bin"/><Relationship Id="rId5" Type="http://schemas.openxmlformats.org/officeDocument/2006/relationships/image" Target="../media/image51.wmf"/><Relationship Id="rId10" Type="http://schemas.openxmlformats.org/officeDocument/2006/relationships/oleObject" Target="../embeddings/oleObject41.bin"/><Relationship Id="rId4" Type="http://schemas.openxmlformats.org/officeDocument/2006/relationships/oleObject" Target="../embeddings/oleObject36.bin"/><Relationship Id="rId9" Type="http://schemas.openxmlformats.org/officeDocument/2006/relationships/oleObject" Target="../embeddings/oleObject40.bin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1828800" y="838200"/>
            <a:ext cx="8153400" cy="51398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600" dirty="0">
                <a:solidFill>
                  <a:srgbClr val="0000CC"/>
                </a:solidFill>
              </a:rPr>
              <a:t>Transportation &amp;</a:t>
            </a:r>
          </a:p>
          <a:p>
            <a:pPr algn="ctr"/>
            <a:r>
              <a:rPr lang="en-US" sz="3600" dirty="0">
                <a:solidFill>
                  <a:srgbClr val="0000CC"/>
                </a:solidFill>
              </a:rPr>
              <a:t>Logistics Systems</a:t>
            </a:r>
          </a:p>
          <a:p>
            <a:pPr algn="ctr"/>
            <a:r>
              <a:rPr lang="en-US" sz="3600" dirty="0">
                <a:solidFill>
                  <a:srgbClr val="0000CC"/>
                </a:solidFill>
              </a:rPr>
              <a:t>Session 3</a:t>
            </a:r>
            <a:endParaRPr lang="en-US" sz="2800" dirty="0">
              <a:solidFill>
                <a:srgbClr val="0000CC"/>
              </a:solidFill>
            </a:endParaRPr>
          </a:p>
          <a:p>
            <a:pPr algn="ctr"/>
            <a:endParaRPr lang="en-US" sz="2800" dirty="0">
              <a:solidFill>
                <a:srgbClr val="0000CC"/>
              </a:solidFill>
            </a:endParaRPr>
          </a:p>
          <a:p>
            <a:pPr algn="ctr"/>
            <a:endParaRPr lang="en-US" sz="2800" dirty="0">
              <a:solidFill>
                <a:srgbClr val="0000CC"/>
              </a:solidFill>
            </a:endParaRPr>
          </a:p>
          <a:p>
            <a:pPr algn="ctr"/>
            <a:r>
              <a:rPr lang="en-US" sz="3600" dirty="0">
                <a:solidFill>
                  <a:srgbClr val="009900"/>
                </a:solidFill>
              </a:rPr>
              <a:t>Inventory Management – III:</a:t>
            </a:r>
          </a:p>
          <a:p>
            <a:pPr algn="ctr"/>
            <a:r>
              <a:rPr lang="en-US" sz="3600" dirty="0">
                <a:solidFill>
                  <a:srgbClr val="009900"/>
                </a:solidFill>
              </a:rPr>
              <a:t>Risk Pooling &amp; Warehousing</a:t>
            </a:r>
            <a:endParaRPr lang="en-US" sz="4800" dirty="0">
              <a:solidFill>
                <a:srgbClr val="009900"/>
              </a:solidFill>
            </a:endParaRPr>
          </a:p>
          <a:p>
            <a:pPr algn="ctr"/>
            <a:endParaRPr lang="en-US" sz="2800" dirty="0"/>
          </a:p>
          <a:p>
            <a:pPr algn="ctr"/>
            <a:endParaRPr lang="en-US" sz="2800" dirty="0"/>
          </a:p>
          <a:p>
            <a:pPr algn="ctr"/>
            <a:r>
              <a:rPr lang="en-US" sz="3600" dirty="0">
                <a:solidFill>
                  <a:srgbClr val="990000"/>
                </a:solidFill>
              </a:rPr>
              <a:t>January 22, 2019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2286000" y="685800"/>
            <a:ext cx="7696200" cy="609600"/>
          </a:xfrm>
          <a:prstGeom prst="rect">
            <a:avLst/>
          </a:prstGeom>
          <a:noFill/>
          <a:ln w="12700">
            <a:miter lim="800000"/>
            <a:headEnd/>
            <a:tailEnd/>
          </a:ln>
        </p:spPr>
        <p:txBody>
          <a:bodyPr lIns="90487" tIns="44450" rIns="90487" bIns="44450" anchor="ctr"/>
          <a:lstStyle/>
          <a:p>
            <a:pPr algn="ctr">
              <a:defRPr/>
            </a:pPr>
            <a:r>
              <a:rPr lang="en-US" sz="4400" kern="0" dirty="0">
                <a:solidFill>
                  <a:srgbClr val="0000CC"/>
                </a:solidFill>
                <a:ea typeface="+mj-ea"/>
                <a:cs typeface="+mj-cs"/>
              </a:rPr>
              <a:t>Announcements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85800" y="1828800"/>
            <a:ext cx="6286786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9900"/>
                </a:solidFill>
              </a:rPr>
              <a:t>HW 2 due now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0099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009900"/>
                </a:solidFill>
              </a:rPr>
              <a:t>HW 3 (HP) due Jan 29</a:t>
            </a:r>
          </a:p>
          <a:p>
            <a:pPr lvl="1">
              <a:buFont typeface="Wingdings" pitchFamily="2" charset="2"/>
              <a:buChar char="q"/>
            </a:pPr>
            <a:r>
              <a:rPr lang="en-US" sz="2800" dirty="0"/>
              <a:t> See syllabus for questions</a:t>
            </a:r>
          </a:p>
          <a:p>
            <a:pPr lvl="1">
              <a:buFont typeface="Wingdings" pitchFamily="2" charset="2"/>
              <a:buChar char="q"/>
            </a:pPr>
            <a:r>
              <a:rPr lang="en-US" sz="2800" dirty="0"/>
              <a:t> Answer all questions explicitly</a:t>
            </a:r>
          </a:p>
          <a:p>
            <a:pPr lvl="1">
              <a:buFont typeface="Wingdings" pitchFamily="2" charset="2"/>
              <a:buChar char="q"/>
            </a:pPr>
            <a:r>
              <a:rPr lang="en-US" sz="2800" dirty="0"/>
              <a:t> Team effort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33400" y="4495800"/>
            <a:ext cx="1050319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charset="0"/>
              <a:buChar char="•"/>
            </a:pPr>
            <a:r>
              <a:rPr lang="en-US" sz="3200" dirty="0">
                <a:solidFill>
                  <a:srgbClr val="009900"/>
                </a:solidFill>
              </a:rPr>
              <a:t> What is a good start date for take-home final exam?</a:t>
            </a:r>
          </a:p>
          <a:p>
            <a:pPr lvl="1">
              <a:buFont typeface="Wingdings" pitchFamily="2" charset="2"/>
              <a:buChar char="q"/>
            </a:pPr>
            <a:r>
              <a:rPr lang="en-US" sz="2800" dirty="0"/>
              <a:t> Start: 12:01AM</a:t>
            </a:r>
            <a:r>
              <a:rPr lang="en-US" sz="2800"/>
              <a:t>,  Feb 7; </a:t>
            </a:r>
            <a:r>
              <a:rPr lang="en-US" sz="2800" dirty="0"/>
              <a:t>end 11:59PM</a:t>
            </a:r>
            <a:r>
              <a:rPr lang="en-US" sz="2800"/>
              <a:t>, Feb 13</a:t>
            </a:r>
            <a:endParaRPr lang="en-US" sz="2800" dirty="0"/>
          </a:p>
          <a:p>
            <a:pPr lvl="1">
              <a:buFont typeface="Wingdings" pitchFamily="2" charset="2"/>
              <a:buChar char="q"/>
            </a:pPr>
            <a:r>
              <a:rPr lang="en-US" sz="2800" dirty="0"/>
              <a:t> Test will be available in Bb (“Exam” folder)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18219" y="1828800"/>
            <a:ext cx="3327962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u="sng" dirty="0"/>
              <a:t>HW 1 Graded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You did well</a:t>
            </a:r>
            <a:r>
              <a:rPr lang="en-US" dirty="0">
                <a:sym typeface="Wingdings" panose="05000000000000000000" pitchFamily="2" charset="2"/>
              </a:rPr>
              <a:t></a:t>
            </a:r>
            <a:endParaRPr lang="en-US" dirty="0"/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Average: 143.48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Median: 145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chemeClr val="accent5">
                    <a:lumMod val="50000"/>
                  </a:schemeClr>
                </a:solidFill>
              </a:rPr>
              <a:t>SD: 9.95</a:t>
            </a:r>
          </a:p>
        </p:txBody>
      </p:sp>
    </p:spTree>
    <p:extLst>
      <p:ext uri="{BB962C8B-B14F-4D97-AF65-F5344CB8AC3E}">
        <p14:creationId xmlns:p14="http://schemas.microsoft.com/office/powerpoint/2010/main" val="212413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bldLvl="5"/>
      <p:bldP spid="4" grpId="0" build="p" bldLvl="5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0" y="7620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62000" y="1905000"/>
            <a:ext cx="934903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SC Inventory Computations</a:t>
            </a:r>
          </a:p>
          <a:p>
            <a:pPr>
              <a:buFontTx/>
              <a:buChar char="•"/>
            </a:pPr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Risk Pooling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Intro to Warehousing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Warehouse Technology</a:t>
            </a:r>
          </a:p>
          <a:p>
            <a:pPr>
              <a:buFontTx/>
              <a:buChar char="•"/>
            </a:pPr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Intro to transportation (time permitting)</a:t>
            </a:r>
          </a:p>
          <a:p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Summary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579" name="Group 3"/>
          <p:cNvGrpSpPr>
            <a:grpSpLocks/>
          </p:cNvGrpSpPr>
          <p:nvPr/>
        </p:nvGrpSpPr>
        <p:grpSpPr bwMode="auto">
          <a:xfrm>
            <a:off x="4732530" y="963434"/>
            <a:ext cx="5915025" cy="1371600"/>
            <a:chOff x="114" y="2304"/>
            <a:chExt cx="5550" cy="1632"/>
          </a:xfrm>
        </p:grpSpPr>
        <p:sp>
          <p:nvSpPr>
            <p:cNvPr id="24602" name="Rectangle 4"/>
            <p:cNvSpPr>
              <a:spLocks noChangeArrowheads="1"/>
            </p:cNvSpPr>
            <p:nvPr/>
          </p:nvSpPr>
          <p:spPr bwMode="auto">
            <a:xfrm>
              <a:off x="114" y="2304"/>
              <a:ext cx="5550" cy="1632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bg2"/>
              </a:solidFill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03" name="Rectangle 5"/>
            <p:cNvSpPr>
              <a:spLocks noChangeArrowheads="1"/>
            </p:cNvSpPr>
            <p:nvPr/>
          </p:nvSpPr>
          <p:spPr bwMode="auto">
            <a:xfrm>
              <a:off x="226" y="2495"/>
              <a:ext cx="526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Supplier</a:t>
              </a:r>
            </a:p>
          </p:txBody>
        </p:sp>
        <p:sp>
          <p:nvSpPr>
            <p:cNvPr id="24604" name="Rectangle 6"/>
            <p:cNvSpPr>
              <a:spLocks noChangeArrowheads="1"/>
            </p:cNvSpPr>
            <p:nvPr/>
          </p:nvSpPr>
          <p:spPr bwMode="auto">
            <a:xfrm>
              <a:off x="144" y="3303"/>
              <a:ext cx="526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Supplier</a:t>
              </a:r>
            </a:p>
          </p:txBody>
        </p:sp>
        <p:sp>
          <p:nvSpPr>
            <p:cNvPr id="24605" name="Rectangle 7"/>
            <p:cNvSpPr>
              <a:spLocks noChangeArrowheads="1"/>
            </p:cNvSpPr>
            <p:nvPr/>
          </p:nvSpPr>
          <p:spPr bwMode="auto">
            <a:xfrm>
              <a:off x="358" y="2878"/>
              <a:ext cx="528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Supplier</a:t>
              </a:r>
            </a:p>
          </p:txBody>
        </p:sp>
        <p:sp>
          <p:nvSpPr>
            <p:cNvPr id="24606" name="Rectangle 8"/>
            <p:cNvSpPr>
              <a:spLocks noChangeArrowheads="1"/>
            </p:cNvSpPr>
            <p:nvPr/>
          </p:nvSpPr>
          <p:spPr bwMode="auto">
            <a:xfrm>
              <a:off x="1024" y="2495"/>
              <a:ext cx="526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ASIC</a:t>
              </a:r>
            </a:p>
          </p:txBody>
        </p:sp>
        <p:sp>
          <p:nvSpPr>
            <p:cNvPr id="24607" name="Rectangle 9"/>
            <p:cNvSpPr>
              <a:spLocks noChangeArrowheads="1"/>
            </p:cNvSpPr>
            <p:nvPr/>
          </p:nvSpPr>
          <p:spPr bwMode="auto">
            <a:xfrm>
              <a:off x="1201" y="2878"/>
              <a:ext cx="438" cy="385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PC</a:t>
              </a:r>
            </a:p>
            <a:p>
              <a:pPr eaLnBrk="0" hangingPunct="0">
                <a:spcBef>
                  <a:spcPct val="50000"/>
                </a:spcBef>
              </a:pPr>
              <a:r>
                <a:rPr lang="en-US" sz="600"/>
                <a:t>Board</a:t>
              </a:r>
            </a:p>
          </p:txBody>
        </p:sp>
        <p:sp>
          <p:nvSpPr>
            <p:cNvPr id="24608" name="Rectangle 10"/>
            <p:cNvSpPr>
              <a:spLocks noChangeArrowheads="1"/>
            </p:cNvSpPr>
            <p:nvPr/>
          </p:nvSpPr>
          <p:spPr bwMode="auto">
            <a:xfrm>
              <a:off x="957" y="3328"/>
              <a:ext cx="781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Subassembly</a:t>
              </a:r>
            </a:p>
          </p:txBody>
        </p:sp>
        <p:sp>
          <p:nvSpPr>
            <p:cNvPr id="24609" name="Rectangle 11"/>
            <p:cNvSpPr>
              <a:spLocks noChangeArrowheads="1"/>
            </p:cNvSpPr>
            <p:nvPr/>
          </p:nvSpPr>
          <p:spPr bwMode="auto">
            <a:xfrm>
              <a:off x="1788" y="3552"/>
              <a:ext cx="526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Supplier</a:t>
              </a:r>
            </a:p>
          </p:txBody>
        </p:sp>
        <p:sp>
          <p:nvSpPr>
            <p:cNvPr id="24610" name="Rectangle 12"/>
            <p:cNvSpPr>
              <a:spLocks noChangeArrowheads="1"/>
            </p:cNvSpPr>
            <p:nvPr/>
          </p:nvSpPr>
          <p:spPr bwMode="auto">
            <a:xfrm>
              <a:off x="2000" y="3024"/>
              <a:ext cx="526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FAT</a:t>
              </a:r>
            </a:p>
          </p:txBody>
        </p:sp>
        <p:sp>
          <p:nvSpPr>
            <p:cNvPr id="24611" name="Rectangle 13"/>
            <p:cNvSpPr>
              <a:spLocks noChangeArrowheads="1"/>
            </p:cNvSpPr>
            <p:nvPr/>
          </p:nvSpPr>
          <p:spPr bwMode="auto">
            <a:xfrm>
              <a:off x="2932" y="2591"/>
              <a:ext cx="525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US DC</a:t>
              </a:r>
            </a:p>
          </p:txBody>
        </p:sp>
        <p:sp>
          <p:nvSpPr>
            <p:cNvPr id="24612" name="Rectangle 14"/>
            <p:cNvSpPr>
              <a:spLocks noChangeArrowheads="1"/>
            </p:cNvSpPr>
            <p:nvPr/>
          </p:nvSpPr>
          <p:spPr bwMode="auto">
            <a:xfrm>
              <a:off x="2975" y="3454"/>
              <a:ext cx="528" cy="33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Far East DC</a:t>
              </a:r>
            </a:p>
          </p:txBody>
        </p:sp>
        <p:sp>
          <p:nvSpPr>
            <p:cNvPr id="24613" name="Rectangle 15"/>
            <p:cNvSpPr>
              <a:spLocks noChangeArrowheads="1"/>
            </p:cNvSpPr>
            <p:nvPr/>
          </p:nvSpPr>
          <p:spPr bwMode="auto">
            <a:xfrm>
              <a:off x="2932" y="3024"/>
              <a:ext cx="525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Euro DC</a:t>
              </a:r>
            </a:p>
          </p:txBody>
        </p:sp>
        <p:sp>
          <p:nvSpPr>
            <p:cNvPr id="24614" name="Rectangle 16"/>
            <p:cNvSpPr>
              <a:spLocks noChangeArrowheads="1"/>
            </p:cNvSpPr>
            <p:nvPr/>
          </p:nvSpPr>
          <p:spPr bwMode="auto">
            <a:xfrm>
              <a:off x="4903" y="2591"/>
              <a:ext cx="666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Customer</a:t>
              </a:r>
            </a:p>
          </p:txBody>
        </p:sp>
        <p:sp>
          <p:nvSpPr>
            <p:cNvPr id="24615" name="Rectangle 17"/>
            <p:cNvSpPr>
              <a:spLocks noChangeArrowheads="1"/>
            </p:cNvSpPr>
            <p:nvPr/>
          </p:nvSpPr>
          <p:spPr bwMode="auto">
            <a:xfrm>
              <a:off x="4948" y="3024"/>
              <a:ext cx="621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Customer</a:t>
              </a:r>
            </a:p>
          </p:txBody>
        </p:sp>
        <p:sp>
          <p:nvSpPr>
            <p:cNvPr id="24616" name="Rectangle 18"/>
            <p:cNvSpPr>
              <a:spLocks noChangeArrowheads="1"/>
            </p:cNvSpPr>
            <p:nvPr/>
          </p:nvSpPr>
          <p:spPr bwMode="auto">
            <a:xfrm>
              <a:off x="4927" y="3505"/>
              <a:ext cx="642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Customer</a:t>
              </a:r>
            </a:p>
          </p:txBody>
        </p:sp>
        <p:sp>
          <p:nvSpPr>
            <p:cNvPr id="24617" name="Line 19"/>
            <p:cNvSpPr>
              <a:spLocks noChangeShapeType="1"/>
            </p:cNvSpPr>
            <p:nvPr/>
          </p:nvSpPr>
          <p:spPr bwMode="auto">
            <a:xfrm>
              <a:off x="755" y="2587"/>
              <a:ext cx="267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8" name="Line 20"/>
            <p:cNvSpPr>
              <a:spLocks noChangeShapeType="1"/>
            </p:cNvSpPr>
            <p:nvPr/>
          </p:nvSpPr>
          <p:spPr bwMode="auto">
            <a:xfrm>
              <a:off x="889" y="2971"/>
              <a:ext cx="311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19" name="Line 21"/>
            <p:cNvSpPr>
              <a:spLocks noChangeShapeType="1"/>
            </p:cNvSpPr>
            <p:nvPr/>
          </p:nvSpPr>
          <p:spPr bwMode="auto">
            <a:xfrm>
              <a:off x="680" y="3387"/>
              <a:ext cx="267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0" name="Line 22"/>
            <p:cNvSpPr>
              <a:spLocks noChangeShapeType="1"/>
            </p:cNvSpPr>
            <p:nvPr/>
          </p:nvSpPr>
          <p:spPr bwMode="auto">
            <a:xfrm>
              <a:off x="1243" y="2683"/>
              <a:ext cx="179" cy="19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1" name="Line 23"/>
            <p:cNvSpPr>
              <a:spLocks noChangeShapeType="1"/>
            </p:cNvSpPr>
            <p:nvPr/>
          </p:nvSpPr>
          <p:spPr bwMode="auto">
            <a:xfrm>
              <a:off x="1643" y="3067"/>
              <a:ext cx="355" cy="4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2" name="Line 24"/>
            <p:cNvSpPr>
              <a:spLocks noChangeShapeType="1"/>
            </p:cNvSpPr>
            <p:nvPr/>
          </p:nvSpPr>
          <p:spPr bwMode="auto">
            <a:xfrm flipV="1">
              <a:off x="1743" y="3162"/>
              <a:ext cx="253" cy="263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3" name="Line 25"/>
            <p:cNvSpPr>
              <a:spLocks noChangeShapeType="1"/>
            </p:cNvSpPr>
            <p:nvPr/>
          </p:nvSpPr>
          <p:spPr bwMode="auto">
            <a:xfrm flipV="1">
              <a:off x="1955" y="3211"/>
              <a:ext cx="175" cy="3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4" name="Line 26"/>
            <p:cNvSpPr>
              <a:spLocks noChangeShapeType="1"/>
            </p:cNvSpPr>
            <p:nvPr/>
          </p:nvSpPr>
          <p:spPr bwMode="auto">
            <a:xfrm flipV="1">
              <a:off x="2530" y="2684"/>
              <a:ext cx="398" cy="43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5" name="Line 27"/>
            <p:cNvSpPr>
              <a:spLocks noChangeShapeType="1"/>
            </p:cNvSpPr>
            <p:nvPr/>
          </p:nvSpPr>
          <p:spPr bwMode="auto">
            <a:xfrm>
              <a:off x="2530" y="3115"/>
              <a:ext cx="39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6" name="Line 28"/>
            <p:cNvSpPr>
              <a:spLocks noChangeShapeType="1"/>
            </p:cNvSpPr>
            <p:nvPr/>
          </p:nvSpPr>
          <p:spPr bwMode="auto">
            <a:xfrm>
              <a:off x="2530" y="3115"/>
              <a:ext cx="442" cy="48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7" name="Line 29"/>
            <p:cNvSpPr>
              <a:spLocks noChangeShapeType="1"/>
            </p:cNvSpPr>
            <p:nvPr/>
          </p:nvSpPr>
          <p:spPr bwMode="auto">
            <a:xfrm>
              <a:off x="3461" y="2683"/>
              <a:ext cx="35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8" name="Line 30"/>
            <p:cNvSpPr>
              <a:spLocks noChangeShapeType="1"/>
            </p:cNvSpPr>
            <p:nvPr/>
          </p:nvSpPr>
          <p:spPr bwMode="auto">
            <a:xfrm>
              <a:off x="3461" y="3115"/>
              <a:ext cx="39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29" name="Line 31"/>
            <p:cNvSpPr>
              <a:spLocks noChangeShapeType="1"/>
            </p:cNvSpPr>
            <p:nvPr/>
          </p:nvSpPr>
          <p:spPr bwMode="auto">
            <a:xfrm>
              <a:off x="3514" y="3600"/>
              <a:ext cx="399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0" name="Rectangle 32"/>
            <p:cNvSpPr>
              <a:spLocks noChangeArrowheads="1"/>
            </p:cNvSpPr>
            <p:nvPr/>
          </p:nvSpPr>
          <p:spPr bwMode="auto">
            <a:xfrm>
              <a:off x="3888" y="2593"/>
              <a:ext cx="575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Retailer</a:t>
              </a:r>
            </a:p>
          </p:txBody>
        </p:sp>
        <p:sp>
          <p:nvSpPr>
            <p:cNvPr id="24631" name="Line 33"/>
            <p:cNvSpPr>
              <a:spLocks noChangeShapeType="1"/>
            </p:cNvSpPr>
            <p:nvPr/>
          </p:nvSpPr>
          <p:spPr bwMode="auto">
            <a:xfrm>
              <a:off x="4494" y="2688"/>
              <a:ext cx="35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2" name="Rectangle 34"/>
            <p:cNvSpPr>
              <a:spLocks noChangeArrowheads="1"/>
            </p:cNvSpPr>
            <p:nvPr/>
          </p:nvSpPr>
          <p:spPr bwMode="auto">
            <a:xfrm>
              <a:off x="3888" y="3024"/>
              <a:ext cx="575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Retailer</a:t>
              </a:r>
            </a:p>
          </p:txBody>
        </p:sp>
        <p:sp>
          <p:nvSpPr>
            <p:cNvPr id="24633" name="Line 35"/>
            <p:cNvSpPr>
              <a:spLocks noChangeShapeType="1"/>
            </p:cNvSpPr>
            <p:nvPr/>
          </p:nvSpPr>
          <p:spPr bwMode="auto">
            <a:xfrm>
              <a:off x="4494" y="3120"/>
              <a:ext cx="35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634" name="Rectangle 36"/>
            <p:cNvSpPr>
              <a:spLocks noChangeArrowheads="1"/>
            </p:cNvSpPr>
            <p:nvPr/>
          </p:nvSpPr>
          <p:spPr bwMode="auto">
            <a:xfrm>
              <a:off x="3888" y="3505"/>
              <a:ext cx="575" cy="220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en-US" sz="600"/>
                <a:t>Retailer</a:t>
              </a:r>
            </a:p>
          </p:txBody>
        </p:sp>
        <p:sp>
          <p:nvSpPr>
            <p:cNvPr id="24635" name="Line 37"/>
            <p:cNvSpPr>
              <a:spLocks noChangeShapeType="1"/>
            </p:cNvSpPr>
            <p:nvPr/>
          </p:nvSpPr>
          <p:spPr bwMode="auto">
            <a:xfrm>
              <a:off x="4494" y="3552"/>
              <a:ext cx="354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none" w="sm" len="sm"/>
              <a:tailEnd type="stealth" w="med" len="lg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4580" name="Group 38"/>
          <p:cNvGrpSpPr>
            <a:grpSpLocks/>
          </p:cNvGrpSpPr>
          <p:nvPr/>
        </p:nvGrpSpPr>
        <p:grpSpPr bwMode="auto">
          <a:xfrm>
            <a:off x="4724400" y="4888191"/>
            <a:ext cx="5853006" cy="315400"/>
            <a:chOff x="240" y="3808"/>
            <a:chExt cx="4890" cy="190"/>
          </a:xfrm>
        </p:grpSpPr>
        <p:sp>
          <p:nvSpPr>
            <p:cNvPr id="24593" name="Text Box 39"/>
            <p:cNvSpPr txBox="1">
              <a:spLocks noChangeArrowheads="1"/>
            </p:cNvSpPr>
            <p:nvPr/>
          </p:nvSpPr>
          <p:spPr bwMode="auto">
            <a:xfrm>
              <a:off x="240" y="3829"/>
              <a:ext cx="666" cy="169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Supplier</a:t>
              </a:r>
              <a:endParaRPr lang="en-US" sz="1200" b="0" dirty="0"/>
            </a:p>
          </p:txBody>
        </p:sp>
        <p:sp>
          <p:nvSpPr>
            <p:cNvPr id="24594" name="Text Box 40"/>
            <p:cNvSpPr txBox="1">
              <a:spLocks noChangeArrowheads="1"/>
            </p:cNvSpPr>
            <p:nvPr/>
          </p:nvSpPr>
          <p:spPr bwMode="auto">
            <a:xfrm>
              <a:off x="4390" y="3808"/>
              <a:ext cx="740" cy="169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/>
                <a:t>Customers</a:t>
              </a:r>
            </a:p>
          </p:txBody>
        </p:sp>
        <p:sp>
          <p:nvSpPr>
            <p:cNvPr id="24595" name="Text Box 41"/>
            <p:cNvSpPr txBox="1">
              <a:spLocks noChangeArrowheads="1"/>
            </p:cNvSpPr>
            <p:nvPr/>
          </p:nvSpPr>
          <p:spPr bwMode="auto">
            <a:xfrm>
              <a:off x="3475" y="3828"/>
              <a:ext cx="625" cy="169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Retailer</a:t>
              </a:r>
            </a:p>
          </p:txBody>
        </p:sp>
        <p:sp>
          <p:nvSpPr>
            <p:cNvPr id="24596" name="Text Box 42"/>
            <p:cNvSpPr txBox="1">
              <a:spLocks noChangeArrowheads="1"/>
            </p:cNvSpPr>
            <p:nvPr/>
          </p:nvSpPr>
          <p:spPr bwMode="auto">
            <a:xfrm>
              <a:off x="1120" y="3828"/>
              <a:ext cx="1014" cy="16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1200" dirty="0"/>
                <a:t>Manufacturer</a:t>
              </a:r>
              <a:endParaRPr lang="en-US" sz="1200" b="0" dirty="0"/>
            </a:p>
          </p:txBody>
        </p:sp>
        <p:sp>
          <p:nvSpPr>
            <p:cNvPr id="24597" name="Text Box 43"/>
            <p:cNvSpPr txBox="1">
              <a:spLocks noChangeArrowheads="1"/>
            </p:cNvSpPr>
            <p:nvPr/>
          </p:nvSpPr>
          <p:spPr bwMode="auto">
            <a:xfrm>
              <a:off x="2393" y="3828"/>
              <a:ext cx="812" cy="167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200" dirty="0"/>
                <a:t>Distributor</a:t>
              </a:r>
              <a:endParaRPr lang="en-US" sz="1200" b="0" dirty="0"/>
            </a:p>
          </p:txBody>
        </p:sp>
        <p:sp>
          <p:nvSpPr>
            <p:cNvPr id="24598" name="AutoShape 44"/>
            <p:cNvSpPr>
              <a:spLocks noChangeArrowheads="1"/>
            </p:cNvSpPr>
            <p:nvPr/>
          </p:nvSpPr>
          <p:spPr bwMode="auto">
            <a:xfrm>
              <a:off x="929" y="3832"/>
              <a:ext cx="144" cy="14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4599" name="AutoShape 45"/>
            <p:cNvSpPr>
              <a:spLocks noChangeArrowheads="1"/>
            </p:cNvSpPr>
            <p:nvPr/>
          </p:nvSpPr>
          <p:spPr bwMode="auto">
            <a:xfrm>
              <a:off x="2185" y="3832"/>
              <a:ext cx="144" cy="14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4600" name="AutoShape 46"/>
            <p:cNvSpPr>
              <a:spLocks noChangeArrowheads="1"/>
            </p:cNvSpPr>
            <p:nvPr/>
          </p:nvSpPr>
          <p:spPr bwMode="auto">
            <a:xfrm>
              <a:off x="3267" y="3832"/>
              <a:ext cx="144" cy="14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  <p:sp>
          <p:nvSpPr>
            <p:cNvPr id="24601" name="AutoShape 47"/>
            <p:cNvSpPr>
              <a:spLocks noChangeArrowheads="1"/>
            </p:cNvSpPr>
            <p:nvPr/>
          </p:nvSpPr>
          <p:spPr bwMode="auto">
            <a:xfrm>
              <a:off x="4166" y="3832"/>
              <a:ext cx="144" cy="14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/>
            </a:p>
          </p:txBody>
        </p:sp>
      </p:grpSp>
      <p:sp>
        <p:nvSpPr>
          <p:cNvPr id="24581" name="Oval 48"/>
          <p:cNvSpPr>
            <a:spLocks noChangeArrowheads="1"/>
          </p:cNvSpPr>
          <p:nvPr/>
        </p:nvSpPr>
        <p:spPr bwMode="auto">
          <a:xfrm>
            <a:off x="7521684" y="1854022"/>
            <a:ext cx="990600" cy="528637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4582" name="Group 49"/>
          <p:cNvGrpSpPr>
            <a:grpSpLocks/>
          </p:cNvGrpSpPr>
          <p:nvPr/>
        </p:nvGrpSpPr>
        <p:grpSpPr bwMode="auto">
          <a:xfrm>
            <a:off x="3810000" y="2228447"/>
            <a:ext cx="3711577" cy="1209677"/>
            <a:chOff x="4111" y="451"/>
            <a:chExt cx="2338" cy="762"/>
          </a:xfrm>
        </p:grpSpPr>
        <p:sp>
          <p:nvSpPr>
            <p:cNvPr id="24591" name="Text Box 50"/>
            <p:cNvSpPr txBox="1">
              <a:spLocks noChangeArrowheads="1"/>
            </p:cNvSpPr>
            <p:nvPr/>
          </p:nvSpPr>
          <p:spPr bwMode="auto">
            <a:xfrm>
              <a:off x="4111" y="631"/>
              <a:ext cx="1877" cy="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/>
                <a:t>You are the manger of </a:t>
              </a:r>
            </a:p>
            <a:p>
              <a:r>
                <a:rPr lang="en-US" sz="1800" dirty="0"/>
                <a:t>this facility. </a:t>
              </a:r>
              <a:r>
                <a:rPr lang="en-US" sz="1800" dirty="0">
                  <a:solidFill>
                    <a:srgbClr val="FF0000"/>
                  </a:solidFill>
                </a:rPr>
                <a:t>What is your </a:t>
              </a:r>
            </a:p>
            <a:p>
              <a:r>
                <a:rPr lang="en-US" sz="1800" dirty="0">
                  <a:solidFill>
                    <a:srgbClr val="FF0000"/>
                  </a:solidFill>
                </a:rPr>
                <a:t>optimal inventory policy?</a:t>
              </a:r>
            </a:p>
          </p:txBody>
        </p:sp>
        <p:sp>
          <p:nvSpPr>
            <p:cNvPr id="24592" name="Line 51"/>
            <p:cNvSpPr>
              <a:spLocks noChangeShapeType="1"/>
            </p:cNvSpPr>
            <p:nvPr/>
          </p:nvSpPr>
          <p:spPr bwMode="auto">
            <a:xfrm flipV="1">
              <a:off x="5771" y="451"/>
              <a:ext cx="678" cy="316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584" name="Group 53"/>
          <p:cNvGrpSpPr>
            <a:grpSpLocks/>
          </p:cNvGrpSpPr>
          <p:nvPr/>
        </p:nvGrpSpPr>
        <p:grpSpPr bwMode="auto">
          <a:xfrm>
            <a:off x="3396922" y="5401752"/>
            <a:ext cx="2492376" cy="881064"/>
            <a:chOff x="-218" y="3696"/>
            <a:chExt cx="1570" cy="555"/>
          </a:xfrm>
        </p:grpSpPr>
        <p:sp>
          <p:nvSpPr>
            <p:cNvPr id="24589" name="Text Box 54"/>
            <p:cNvSpPr txBox="1">
              <a:spLocks noChangeArrowheads="1"/>
            </p:cNvSpPr>
            <p:nvPr/>
          </p:nvSpPr>
          <p:spPr bwMode="auto">
            <a:xfrm>
              <a:off x="-218" y="3844"/>
              <a:ext cx="1570" cy="4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 dirty="0">
                  <a:solidFill>
                    <a:srgbClr val="FF0000"/>
                  </a:solidFill>
                </a:rPr>
                <a:t>What is the total</a:t>
              </a:r>
            </a:p>
            <a:p>
              <a:r>
                <a:rPr lang="en-US" sz="1800" dirty="0">
                  <a:solidFill>
                    <a:srgbClr val="FF0000"/>
                  </a:solidFill>
                </a:rPr>
                <a:t>inventory in this SC?</a:t>
              </a:r>
            </a:p>
          </p:txBody>
        </p:sp>
        <p:sp>
          <p:nvSpPr>
            <p:cNvPr id="24590" name="AutoShape 55"/>
            <p:cNvSpPr>
              <a:spLocks noChangeArrowheads="1"/>
            </p:cNvSpPr>
            <p:nvPr/>
          </p:nvSpPr>
          <p:spPr bwMode="auto">
            <a:xfrm>
              <a:off x="960" y="3696"/>
              <a:ext cx="240" cy="240"/>
            </a:xfrm>
            <a:prstGeom prst="upArrow">
              <a:avLst>
                <a:gd name="adj1" fmla="val 50000"/>
                <a:gd name="adj2" fmla="val 25000"/>
              </a:avLst>
            </a:prstGeom>
            <a:solidFill>
              <a:srgbClr val="FF00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 rot="16200000">
            <a:off x="-671639" y="3073064"/>
            <a:ext cx="3002745" cy="830997"/>
          </a:xfrm>
          <a:prstGeom prst="rect">
            <a:avLst/>
          </a:prstGeom>
          <a:noFill/>
          <a:ln w="28575">
            <a:solidFill>
              <a:srgbClr val="0099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Inventory Modeling</a:t>
            </a:r>
          </a:p>
          <a:p>
            <a:pPr algn="ctr"/>
            <a:r>
              <a:rPr lang="en-US" dirty="0"/>
              <a:t>Approaches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245232" y="1095236"/>
            <a:ext cx="3021968" cy="4387236"/>
            <a:chOff x="1245232" y="1095236"/>
            <a:chExt cx="3021968" cy="4387236"/>
          </a:xfrm>
        </p:grpSpPr>
        <p:sp>
          <p:nvSpPr>
            <p:cNvPr id="24585" name="Text Box 56"/>
            <p:cNvSpPr txBox="1">
              <a:spLocks noChangeArrowheads="1"/>
            </p:cNvSpPr>
            <p:nvPr/>
          </p:nvSpPr>
          <p:spPr bwMode="auto">
            <a:xfrm>
              <a:off x="1913671" y="1095236"/>
              <a:ext cx="2353529" cy="1107996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2200" dirty="0"/>
                <a:t>Inventory policy</a:t>
              </a:r>
            </a:p>
            <a:p>
              <a:r>
                <a:rPr lang="en-US" sz="2200" dirty="0"/>
                <a:t>at a location </a:t>
              </a:r>
            </a:p>
            <a:p>
              <a:r>
                <a:rPr lang="en-US" sz="2200" dirty="0"/>
                <a:t>(e.g. at a DC)</a:t>
              </a:r>
            </a:p>
          </p:txBody>
        </p:sp>
        <p:sp>
          <p:nvSpPr>
            <p:cNvPr id="24586" name="Text Box 57"/>
            <p:cNvSpPr txBox="1">
              <a:spLocks noChangeArrowheads="1"/>
            </p:cNvSpPr>
            <p:nvPr/>
          </p:nvSpPr>
          <p:spPr bwMode="auto">
            <a:xfrm>
              <a:off x="1913671" y="4374476"/>
              <a:ext cx="2257882" cy="1107996"/>
            </a:xfrm>
            <a:prstGeom prst="rect">
              <a:avLst/>
            </a:prstGeom>
            <a:noFill/>
            <a:ln w="28575">
              <a:solidFill>
                <a:srgbClr val="009900"/>
              </a:solidFill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en-US" sz="2200" dirty="0"/>
                <a:t>Finding total </a:t>
              </a:r>
            </a:p>
            <a:p>
              <a:r>
                <a:rPr lang="en-US" sz="2200" dirty="0"/>
                <a:t>inventory in a</a:t>
              </a:r>
            </a:p>
            <a:p>
              <a:r>
                <a:rPr lang="en-US" sz="2200" dirty="0"/>
                <a:t>supply Chain </a:t>
              </a:r>
            </a:p>
          </p:txBody>
        </p:sp>
        <p:cxnSp>
          <p:nvCxnSpPr>
            <p:cNvPr id="4" name="Straight Arrow Connector 3"/>
            <p:cNvCxnSpPr>
              <a:stCxn id="2" idx="2"/>
              <a:endCxn id="24585" idx="1"/>
            </p:cNvCxnSpPr>
            <p:nvPr/>
          </p:nvCxnSpPr>
          <p:spPr bwMode="auto">
            <a:xfrm flipV="1">
              <a:off x="1245232" y="1649234"/>
              <a:ext cx="668439" cy="183932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  <p:cxnSp>
          <p:nvCxnSpPr>
            <p:cNvPr id="6" name="Straight Arrow Connector 5"/>
            <p:cNvCxnSpPr>
              <a:stCxn id="2" idx="2"/>
              <a:endCxn id="24586" idx="1"/>
            </p:cNvCxnSpPr>
            <p:nvPr/>
          </p:nvCxnSpPr>
          <p:spPr bwMode="auto">
            <a:xfrm>
              <a:off x="1245232" y="3488562"/>
              <a:ext cx="668439" cy="1439912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rgbClr val="009900"/>
              </a:solidFill>
              <a:prstDash val="solid"/>
              <a:round/>
              <a:headEnd type="none" w="med" len="med"/>
              <a:tailEnd type="triangle"/>
            </a:ln>
            <a:effectLst/>
          </p:spPr>
        </p:cxnSp>
      </p:grpSp>
      <p:sp>
        <p:nvSpPr>
          <p:cNvPr id="66" name="Oval 52"/>
          <p:cNvSpPr>
            <a:spLocks noChangeArrowheads="1"/>
          </p:cNvSpPr>
          <p:nvPr/>
        </p:nvSpPr>
        <p:spPr bwMode="auto">
          <a:xfrm>
            <a:off x="4323953" y="4641181"/>
            <a:ext cx="6725047" cy="83820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6781800" y="2514600"/>
            <a:ext cx="3048000" cy="1200329"/>
            <a:chOff x="6781800" y="2514600"/>
            <a:chExt cx="3048000" cy="1200329"/>
          </a:xfrm>
        </p:grpSpPr>
        <p:sp>
          <p:nvSpPr>
            <p:cNvPr id="8" name="Right Arrow 7"/>
            <p:cNvSpPr/>
            <p:nvPr/>
          </p:nvSpPr>
          <p:spPr bwMode="auto">
            <a:xfrm>
              <a:off x="6781800" y="2802208"/>
              <a:ext cx="497992" cy="618724"/>
            </a:xfrm>
            <a:prstGeom prst="rightArrow">
              <a:avLst/>
            </a:prstGeom>
            <a:solidFill>
              <a:srgbClr val="009900"/>
            </a:solidFill>
            <a:ln w="9525" cap="flat" cmpd="sng" algn="ctr">
              <a:solidFill>
                <a:srgbClr val="00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7336810" y="2514600"/>
              <a:ext cx="2492990" cy="1200329"/>
            </a:xfrm>
            <a:prstGeom prst="rect">
              <a:avLst/>
            </a:prstGeom>
            <a:noFill/>
            <a:ln w="28575">
              <a:solidFill>
                <a:srgbClr val="0099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9900"/>
                  </a:solidFill>
                </a:rPr>
                <a:t>Need </a:t>
              </a:r>
              <a:r>
                <a:rPr lang="en-US" sz="1800" i="1" u="sng" dirty="0">
                  <a:solidFill>
                    <a:srgbClr val="FF0000"/>
                  </a:solidFill>
                </a:rPr>
                <a:t>right</a:t>
              </a:r>
              <a:r>
                <a:rPr lang="en-US" sz="1800" dirty="0">
                  <a:solidFill>
                    <a:srgbClr val="009900"/>
                  </a:solidFill>
                </a:rPr>
                <a:t> inventory</a:t>
              </a:r>
            </a:p>
            <a:p>
              <a:r>
                <a:rPr lang="en-US" sz="1800" dirty="0">
                  <a:solidFill>
                    <a:srgbClr val="009900"/>
                  </a:solidFill>
                </a:rPr>
                <a:t>model that tells you</a:t>
              </a:r>
            </a:p>
            <a:p>
              <a:r>
                <a:rPr lang="en-US" sz="1800" dirty="0">
                  <a:solidFill>
                    <a:srgbClr val="009900"/>
                  </a:solidFill>
                </a:rPr>
                <a:t>when &amp; how much to</a:t>
              </a:r>
            </a:p>
            <a:p>
              <a:r>
                <a:rPr lang="en-US" sz="1800" dirty="0">
                  <a:solidFill>
                    <a:srgbClr val="009900"/>
                  </a:solidFill>
                </a:rPr>
                <a:t>order</a:t>
              </a:r>
            </a:p>
          </p:txBody>
        </p:sp>
      </p:grpSp>
      <p:sp>
        <p:nvSpPr>
          <p:cNvPr id="69" name="Right Arrow 68"/>
          <p:cNvSpPr/>
          <p:nvPr/>
        </p:nvSpPr>
        <p:spPr bwMode="auto">
          <a:xfrm>
            <a:off x="9941408" y="2726008"/>
            <a:ext cx="497992" cy="618724"/>
          </a:xfrm>
          <a:prstGeom prst="rightArrow">
            <a:avLst/>
          </a:prstGeom>
          <a:solidFill>
            <a:srgbClr val="009900"/>
          </a:solidFill>
          <a:ln w="9525" cap="flat" cmpd="sng" algn="ctr">
            <a:solidFill>
              <a:srgbClr val="0099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10502342" y="2698401"/>
            <a:ext cx="1582484" cy="646331"/>
          </a:xfrm>
          <a:prstGeom prst="rect">
            <a:avLst/>
          </a:prstGeom>
          <a:noFill/>
          <a:ln w="28575">
            <a:solidFill>
              <a:srgbClr val="009900"/>
            </a:solidFill>
          </a:ln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9900"/>
                </a:solidFill>
              </a:rPr>
              <a:t>What is the</a:t>
            </a:r>
          </a:p>
          <a:p>
            <a:r>
              <a:rPr lang="en-US" sz="1800" i="1" u="sng" dirty="0">
                <a:solidFill>
                  <a:srgbClr val="FF0000"/>
                </a:solidFill>
              </a:rPr>
              <a:t>right</a:t>
            </a:r>
            <a:r>
              <a:rPr lang="en-US" sz="1800" dirty="0">
                <a:solidFill>
                  <a:srgbClr val="009900"/>
                </a:solidFill>
              </a:rPr>
              <a:t> model?</a:t>
            </a:r>
          </a:p>
        </p:txBody>
      </p:sp>
      <p:grpSp>
        <p:nvGrpSpPr>
          <p:cNvPr id="72" name="Group 71"/>
          <p:cNvGrpSpPr/>
          <p:nvPr/>
        </p:nvGrpSpPr>
        <p:grpSpPr>
          <a:xfrm>
            <a:off x="5925529" y="5715000"/>
            <a:ext cx="5928836" cy="647995"/>
            <a:chOff x="6781800" y="2772937"/>
            <a:chExt cx="3843660" cy="647995"/>
          </a:xfrm>
        </p:grpSpPr>
        <p:sp>
          <p:nvSpPr>
            <p:cNvPr id="73" name="Right Arrow 72"/>
            <p:cNvSpPr/>
            <p:nvPr/>
          </p:nvSpPr>
          <p:spPr bwMode="auto">
            <a:xfrm>
              <a:off x="6781800" y="2802208"/>
              <a:ext cx="497992" cy="618724"/>
            </a:xfrm>
            <a:prstGeom prst="rightArrow">
              <a:avLst/>
            </a:prstGeom>
            <a:solidFill>
              <a:srgbClr val="009900"/>
            </a:solidFill>
            <a:ln w="9525" cap="flat" cmpd="sng" algn="ctr">
              <a:solidFill>
                <a:srgbClr val="0099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336810" y="2772937"/>
              <a:ext cx="3288650" cy="646331"/>
            </a:xfrm>
            <a:prstGeom prst="rect">
              <a:avLst/>
            </a:prstGeom>
            <a:noFill/>
            <a:ln w="28575">
              <a:solidFill>
                <a:srgbClr val="0099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800" dirty="0">
                  <a:solidFill>
                    <a:srgbClr val="009900"/>
                  </a:solidFill>
                </a:rPr>
                <a:t>Depends on inventory policies at stocking </a:t>
              </a:r>
            </a:p>
            <a:p>
              <a:r>
                <a:rPr lang="en-US" sz="1800" dirty="0">
                  <a:solidFill>
                    <a:srgbClr val="009900"/>
                  </a:solidFill>
                </a:rPr>
                <a:t>locations. Total SC inventory = CS + SS + PS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366750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 Box 2"/>
          <p:cNvSpPr txBox="1">
            <a:spLocks noChangeArrowheads="1"/>
          </p:cNvSpPr>
          <p:nvPr/>
        </p:nvSpPr>
        <p:spPr bwMode="auto">
          <a:xfrm>
            <a:off x="1600200" y="639595"/>
            <a:ext cx="876534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33CC"/>
                </a:solidFill>
              </a:rPr>
              <a:t>Total SC Inventory Computation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905000" y="1905000"/>
            <a:ext cx="8262938" cy="369888"/>
            <a:chOff x="240" y="3792"/>
            <a:chExt cx="5350" cy="225"/>
          </a:xfrm>
        </p:grpSpPr>
        <p:sp>
          <p:nvSpPr>
            <p:cNvPr id="15367" name="Text Box 4"/>
            <p:cNvSpPr txBox="1">
              <a:spLocks noChangeArrowheads="1"/>
            </p:cNvSpPr>
            <p:nvPr/>
          </p:nvSpPr>
          <p:spPr bwMode="auto">
            <a:xfrm>
              <a:off x="240" y="3812"/>
              <a:ext cx="718" cy="20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Suppliers</a:t>
              </a:r>
            </a:p>
          </p:txBody>
        </p:sp>
        <p:sp>
          <p:nvSpPr>
            <p:cNvPr id="15368" name="Text Box 5"/>
            <p:cNvSpPr txBox="1">
              <a:spLocks noChangeArrowheads="1"/>
            </p:cNvSpPr>
            <p:nvPr/>
          </p:nvSpPr>
          <p:spPr bwMode="auto">
            <a:xfrm>
              <a:off x="4784" y="3792"/>
              <a:ext cx="806" cy="20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Customers</a:t>
              </a:r>
            </a:p>
          </p:txBody>
        </p:sp>
        <p:sp>
          <p:nvSpPr>
            <p:cNvPr id="15369" name="Text Box 6"/>
            <p:cNvSpPr txBox="1">
              <a:spLocks noChangeArrowheads="1"/>
            </p:cNvSpPr>
            <p:nvPr/>
          </p:nvSpPr>
          <p:spPr bwMode="auto">
            <a:xfrm>
              <a:off x="3807" y="3812"/>
              <a:ext cx="676" cy="20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Retailers</a:t>
              </a:r>
            </a:p>
          </p:txBody>
        </p:sp>
        <p:sp>
          <p:nvSpPr>
            <p:cNvPr id="15370" name="Text Box 7"/>
            <p:cNvSpPr txBox="1">
              <a:spLocks noChangeArrowheads="1"/>
            </p:cNvSpPr>
            <p:nvPr/>
          </p:nvSpPr>
          <p:spPr bwMode="auto">
            <a:xfrm>
              <a:off x="1210" y="3812"/>
              <a:ext cx="1026" cy="20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Manufacturers</a:t>
              </a:r>
            </a:p>
          </p:txBody>
        </p:sp>
        <p:sp>
          <p:nvSpPr>
            <p:cNvPr id="15371" name="Text Box 8"/>
            <p:cNvSpPr txBox="1">
              <a:spLocks noChangeArrowheads="1"/>
            </p:cNvSpPr>
            <p:nvPr/>
          </p:nvSpPr>
          <p:spPr bwMode="auto">
            <a:xfrm>
              <a:off x="2566" y="3812"/>
              <a:ext cx="865" cy="205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600"/>
                <a:t>Distributors</a:t>
              </a:r>
            </a:p>
          </p:txBody>
        </p:sp>
        <p:sp>
          <p:nvSpPr>
            <p:cNvPr id="15372" name="AutoShape 9"/>
            <p:cNvSpPr>
              <a:spLocks noChangeArrowheads="1"/>
            </p:cNvSpPr>
            <p:nvPr/>
          </p:nvSpPr>
          <p:spPr bwMode="auto">
            <a:xfrm>
              <a:off x="1008" y="3832"/>
              <a:ext cx="144" cy="14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3" name="AutoShape 10"/>
            <p:cNvSpPr>
              <a:spLocks noChangeArrowheads="1"/>
            </p:cNvSpPr>
            <p:nvPr/>
          </p:nvSpPr>
          <p:spPr bwMode="auto">
            <a:xfrm>
              <a:off x="2304" y="3832"/>
              <a:ext cx="144" cy="14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4" name="AutoShape 11"/>
            <p:cNvSpPr>
              <a:spLocks noChangeArrowheads="1"/>
            </p:cNvSpPr>
            <p:nvPr/>
          </p:nvSpPr>
          <p:spPr bwMode="auto">
            <a:xfrm>
              <a:off x="3552" y="3832"/>
              <a:ext cx="144" cy="14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375" name="AutoShape 12"/>
            <p:cNvSpPr>
              <a:spLocks noChangeArrowheads="1"/>
            </p:cNvSpPr>
            <p:nvPr/>
          </p:nvSpPr>
          <p:spPr bwMode="auto">
            <a:xfrm>
              <a:off x="4560" y="3832"/>
              <a:ext cx="144" cy="144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019917" name="Text Box 13"/>
          <p:cNvSpPr txBox="1">
            <a:spLocks noChangeArrowheads="1"/>
          </p:cNvSpPr>
          <p:nvPr/>
        </p:nvSpPr>
        <p:spPr bwMode="auto">
          <a:xfrm>
            <a:off x="762000" y="2514600"/>
            <a:ext cx="6569362" cy="34532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endParaRPr lang="en-US" sz="1000" dirty="0">
              <a:solidFill>
                <a:srgbClr val="990000"/>
              </a:solidFill>
            </a:endParaRPr>
          </a:p>
          <a:p>
            <a:pPr>
              <a:lnSpc>
                <a:spcPct val="120000"/>
              </a:lnSpc>
              <a:buFontTx/>
              <a:buChar char="•"/>
            </a:pPr>
            <a:r>
              <a:rPr lang="en-US" sz="3200" dirty="0">
                <a:solidFill>
                  <a:srgbClr val="990000"/>
                </a:solidFill>
              </a:rPr>
              <a:t>  Different types of inventory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800" dirty="0"/>
              <a:t>  Cycle Stock (CS)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800" dirty="0"/>
              <a:t>  Safety Stock (SS)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800" dirty="0"/>
              <a:t>  Pipeline Stock (PS)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800" dirty="0"/>
              <a:t>  Work in process (WIP) inventory</a:t>
            </a:r>
          </a:p>
          <a:p>
            <a:pPr lvl="1">
              <a:lnSpc>
                <a:spcPct val="120000"/>
              </a:lnSpc>
              <a:buFontTx/>
              <a:buChar char="–"/>
            </a:pPr>
            <a:r>
              <a:rPr lang="en-US" sz="2800" dirty="0"/>
              <a:t>  Raw material inventory</a:t>
            </a:r>
          </a:p>
        </p:txBody>
      </p:sp>
      <p:sp>
        <p:nvSpPr>
          <p:cNvPr id="1019918" name="AutoShape 14"/>
          <p:cNvSpPr>
            <a:spLocks/>
          </p:cNvSpPr>
          <p:nvPr/>
        </p:nvSpPr>
        <p:spPr bwMode="auto">
          <a:xfrm>
            <a:off x="4743005" y="3409212"/>
            <a:ext cx="381000" cy="934188"/>
          </a:xfrm>
          <a:prstGeom prst="rightBrace">
            <a:avLst>
              <a:gd name="adj1" fmla="val 16667"/>
              <a:gd name="adj2" fmla="val 50000"/>
            </a:avLst>
          </a:prstGeom>
          <a:noFill/>
          <a:ln w="38100">
            <a:solidFill>
              <a:srgbClr val="6600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800"/>
          </a:p>
        </p:txBody>
      </p:sp>
      <p:sp>
        <p:nvSpPr>
          <p:cNvPr id="1019919" name="Text Box 15"/>
          <p:cNvSpPr txBox="1">
            <a:spLocks noChangeArrowheads="1"/>
          </p:cNvSpPr>
          <p:nvPr/>
        </p:nvSpPr>
        <p:spPr bwMode="auto">
          <a:xfrm>
            <a:off x="5235631" y="3614696"/>
            <a:ext cx="278153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</a:rPr>
              <a:t>Shelf Inventory</a:t>
            </a:r>
          </a:p>
        </p:txBody>
      </p:sp>
      <p:sp>
        <p:nvSpPr>
          <p:cNvPr id="16" name="TextBox 39"/>
          <p:cNvSpPr txBox="1">
            <a:spLocks noChangeArrowheads="1"/>
          </p:cNvSpPr>
          <p:nvPr/>
        </p:nvSpPr>
        <p:spPr bwMode="auto">
          <a:xfrm>
            <a:off x="2209800" y="6093690"/>
            <a:ext cx="6845144" cy="584775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i="1" dirty="0">
                <a:solidFill>
                  <a:srgbClr val="800080"/>
                </a:solidFill>
              </a:rPr>
              <a:t>Total SC Inventory = CS + SS + 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19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199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9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99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19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199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19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19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19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19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19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19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19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19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19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19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9917" grpId="0" build="p" bldLvl="2" autoUpdateAnimBg="0"/>
      <p:bldP spid="1019918" grpId="0" animBg="1"/>
      <p:bldP spid="1019919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7" name="Line 3"/>
          <p:cNvSpPr>
            <a:spLocks noChangeShapeType="1"/>
          </p:cNvSpPr>
          <p:nvPr/>
        </p:nvSpPr>
        <p:spPr bwMode="auto">
          <a:xfrm>
            <a:off x="3581400" y="3124200"/>
            <a:ext cx="2209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28" name="Oval 4"/>
          <p:cNvSpPr>
            <a:spLocks noChangeArrowheads="1"/>
          </p:cNvSpPr>
          <p:nvPr/>
        </p:nvSpPr>
        <p:spPr bwMode="auto">
          <a:xfrm>
            <a:off x="3505200" y="2590800"/>
            <a:ext cx="1524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9" name="Oval 5"/>
          <p:cNvSpPr>
            <a:spLocks noChangeArrowheads="1"/>
          </p:cNvSpPr>
          <p:nvPr/>
        </p:nvSpPr>
        <p:spPr bwMode="auto">
          <a:xfrm>
            <a:off x="5715000" y="2590800"/>
            <a:ext cx="152400" cy="533400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0" name="Line 6"/>
          <p:cNvSpPr>
            <a:spLocks noChangeShapeType="1"/>
          </p:cNvSpPr>
          <p:nvPr/>
        </p:nvSpPr>
        <p:spPr bwMode="auto">
          <a:xfrm>
            <a:off x="3581400" y="2590800"/>
            <a:ext cx="22098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31" name="Line 7"/>
          <p:cNvSpPr>
            <a:spLocks noChangeShapeType="1"/>
          </p:cNvSpPr>
          <p:nvPr/>
        </p:nvSpPr>
        <p:spPr bwMode="auto">
          <a:xfrm>
            <a:off x="2590800" y="2895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2" name="Text Box 8"/>
          <p:cNvSpPr txBox="1">
            <a:spLocks noChangeArrowheads="1"/>
          </p:cNvSpPr>
          <p:nvPr/>
        </p:nvSpPr>
        <p:spPr bwMode="auto">
          <a:xfrm>
            <a:off x="1965325" y="2447926"/>
            <a:ext cx="933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Orders</a:t>
            </a:r>
          </a:p>
        </p:txBody>
      </p:sp>
      <p:sp>
        <p:nvSpPr>
          <p:cNvPr id="5133" name="Text Box 9"/>
          <p:cNvSpPr txBox="1">
            <a:spLocks noChangeArrowheads="1"/>
          </p:cNvSpPr>
          <p:nvPr/>
        </p:nvSpPr>
        <p:spPr bwMode="auto">
          <a:xfrm>
            <a:off x="2133600" y="2819400"/>
            <a:ext cx="4206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Q</a:t>
            </a:r>
          </a:p>
        </p:txBody>
      </p:sp>
      <p:sp>
        <p:nvSpPr>
          <p:cNvPr id="5134" name="Text Box 10"/>
          <p:cNvSpPr txBox="1">
            <a:spLocks noChangeArrowheads="1"/>
          </p:cNvSpPr>
          <p:nvPr/>
        </p:nvSpPr>
        <p:spPr bwMode="auto">
          <a:xfrm>
            <a:off x="3352800" y="1865313"/>
            <a:ext cx="27241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1800"/>
              <a:t>Transportation pipeline</a:t>
            </a:r>
          </a:p>
          <a:p>
            <a:pPr algn="ctr"/>
            <a:r>
              <a:rPr lang="en-US" sz="1800"/>
              <a:t>Leadtime = L</a:t>
            </a:r>
          </a:p>
        </p:txBody>
      </p:sp>
      <p:sp>
        <p:nvSpPr>
          <p:cNvPr id="5135" name="Line 11"/>
          <p:cNvSpPr>
            <a:spLocks noChangeShapeType="1"/>
          </p:cNvSpPr>
          <p:nvPr/>
        </p:nvSpPr>
        <p:spPr bwMode="auto">
          <a:xfrm>
            <a:off x="6248400" y="2895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6" name="Line 12"/>
          <p:cNvSpPr>
            <a:spLocks noChangeShapeType="1"/>
          </p:cNvSpPr>
          <p:nvPr/>
        </p:nvSpPr>
        <p:spPr bwMode="auto">
          <a:xfrm>
            <a:off x="8686800" y="2895600"/>
            <a:ext cx="685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37" name="AutoShape 13"/>
          <p:cNvSpPr>
            <a:spLocks noChangeArrowheads="1"/>
          </p:cNvSpPr>
          <p:nvPr/>
        </p:nvSpPr>
        <p:spPr bwMode="auto">
          <a:xfrm rot="10800000">
            <a:off x="7315200" y="2514600"/>
            <a:ext cx="990600" cy="762000"/>
          </a:xfrm>
          <a:prstGeom prst="triangle">
            <a:avLst>
              <a:gd name="adj" fmla="val 50000"/>
            </a:avLst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38" name="Text Box 14"/>
          <p:cNvSpPr txBox="1">
            <a:spLocks noChangeArrowheads="1"/>
          </p:cNvSpPr>
          <p:nvPr/>
        </p:nvSpPr>
        <p:spPr bwMode="auto">
          <a:xfrm>
            <a:off x="9048750" y="2438401"/>
            <a:ext cx="1085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Demand</a:t>
            </a:r>
          </a:p>
        </p:txBody>
      </p:sp>
      <p:sp>
        <p:nvSpPr>
          <p:cNvPr id="5139" name="Text Box 15"/>
          <p:cNvSpPr txBox="1">
            <a:spLocks noChangeArrowheads="1"/>
          </p:cNvSpPr>
          <p:nvPr/>
        </p:nvSpPr>
        <p:spPr bwMode="auto">
          <a:xfrm>
            <a:off x="8959850" y="2971800"/>
            <a:ext cx="4889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D,</a:t>
            </a:r>
          </a:p>
        </p:txBody>
      </p:sp>
      <p:graphicFrame>
        <p:nvGraphicFramePr>
          <p:cNvPr id="5122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596306"/>
              </p:ext>
            </p:extLst>
          </p:nvPr>
        </p:nvGraphicFramePr>
        <p:xfrm>
          <a:off x="9448800" y="3036888"/>
          <a:ext cx="723900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30" name="Equation" r:id="rId4" imgW="304560" imgH="164880" progId="Equation.3">
                  <p:embed/>
                </p:oleObj>
              </mc:Choice>
              <mc:Fallback>
                <p:oleObj name="Equation" r:id="rId4" imgW="304560" imgH="16488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48800" y="3036888"/>
                        <a:ext cx="723900" cy="392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40" name="Text Box 17"/>
          <p:cNvSpPr txBox="1">
            <a:spLocks noChangeArrowheads="1"/>
          </p:cNvSpPr>
          <p:nvPr/>
        </p:nvSpPr>
        <p:spPr bwMode="auto">
          <a:xfrm>
            <a:off x="6858000" y="1995488"/>
            <a:ext cx="1898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/>
              <a:t>Shelf Inventory </a:t>
            </a:r>
          </a:p>
        </p:txBody>
      </p:sp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429000" y="3124201"/>
            <a:ext cx="2590800" cy="544513"/>
            <a:chOff x="1200" y="2304"/>
            <a:chExt cx="1632" cy="343"/>
          </a:xfrm>
        </p:grpSpPr>
        <p:sp>
          <p:nvSpPr>
            <p:cNvPr id="5152" name="Line 19"/>
            <p:cNvSpPr>
              <a:spLocks noChangeShapeType="1"/>
            </p:cNvSpPr>
            <p:nvPr/>
          </p:nvSpPr>
          <p:spPr bwMode="auto">
            <a:xfrm>
              <a:off x="1200" y="2400"/>
              <a:ext cx="1632" cy="0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3" name="Line 20"/>
            <p:cNvSpPr>
              <a:spLocks noChangeShapeType="1"/>
            </p:cNvSpPr>
            <p:nvPr/>
          </p:nvSpPr>
          <p:spPr bwMode="auto">
            <a:xfrm flipV="1">
              <a:off x="1200" y="2304"/>
              <a:ext cx="0" cy="96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4" name="Line 21"/>
            <p:cNvSpPr>
              <a:spLocks noChangeShapeType="1"/>
            </p:cNvSpPr>
            <p:nvPr/>
          </p:nvSpPr>
          <p:spPr bwMode="auto">
            <a:xfrm flipV="1">
              <a:off x="2832" y="2304"/>
              <a:ext cx="0" cy="96"/>
            </a:xfrm>
            <a:prstGeom prst="line">
              <a:avLst/>
            </a:prstGeom>
            <a:noFill/>
            <a:ln w="28575">
              <a:solidFill>
                <a:srgbClr val="008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55" name="Text Box 22"/>
            <p:cNvSpPr txBox="1">
              <a:spLocks noChangeArrowheads="1"/>
            </p:cNvSpPr>
            <p:nvPr/>
          </p:nvSpPr>
          <p:spPr bwMode="auto">
            <a:xfrm>
              <a:off x="1444" y="2416"/>
              <a:ext cx="110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sz="1800">
                  <a:solidFill>
                    <a:srgbClr val="990033"/>
                  </a:solidFill>
                </a:rPr>
                <a:t>Pipeline Stock</a:t>
              </a:r>
            </a:p>
          </p:txBody>
        </p:sp>
      </p:grpSp>
      <p:grpSp>
        <p:nvGrpSpPr>
          <p:cNvPr id="3" name="Group 28"/>
          <p:cNvGrpSpPr>
            <a:grpSpLocks/>
          </p:cNvGrpSpPr>
          <p:nvPr/>
        </p:nvGrpSpPr>
        <p:grpSpPr bwMode="auto">
          <a:xfrm>
            <a:off x="644525" y="3657600"/>
            <a:ext cx="3883676" cy="523875"/>
            <a:chOff x="48" y="2848"/>
            <a:chExt cx="1826" cy="330"/>
          </a:xfrm>
        </p:grpSpPr>
        <p:sp>
          <p:nvSpPr>
            <p:cNvPr id="5151" name="Text Box 29"/>
            <p:cNvSpPr txBox="1">
              <a:spLocks noChangeArrowheads="1"/>
            </p:cNvSpPr>
            <p:nvPr/>
          </p:nvSpPr>
          <p:spPr bwMode="auto">
            <a:xfrm>
              <a:off x="48" y="2848"/>
              <a:ext cx="1826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en-US" sz="2800" dirty="0"/>
                <a:t> </a:t>
              </a:r>
              <a:r>
                <a:rPr lang="en-US" sz="2800" dirty="0">
                  <a:solidFill>
                    <a:srgbClr val="990033"/>
                  </a:solidFill>
                </a:rPr>
                <a:t>Pipeline Stock</a:t>
              </a:r>
              <a:r>
                <a:rPr lang="en-US" sz="2800" dirty="0"/>
                <a:t> =    L </a:t>
              </a:r>
            </a:p>
          </p:txBody>
        </p:sp>
        <p:graphicFrame>
          <p:nvGraphicFramePr>
            <p:cNvPr id="5125" name="Object 3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28451536"/>
                </p:ext>
              </p:extLst>
            </p:nvPr>
          </p:nvGraphicFramePr>
          <p:xfrm>
            <a:off x="1500" y="2909"/>
            <a:ext cx="228" cy="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31" name="Equation" r:id="rId6" imgW="152280" imgH="164880" progId="Equation.3">
                    <p:embed/>
                  </p:oleObj>
                </mc:Choice>
                <mc:Fallback>
                  <p:oleObj name="Equation" r:id="rId6" imgW="152280" imgH="164880" progId="Equation.3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0" y="2909"/>
                          <a:ext cx="228" cy="24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4" name="Group 31"/>
          <p:cNvGrpSpPr>
            <a:grpSpLocks/>
          </p:cNvGrpSpPr>
          <p:nvPr/>
        </p:nvGrpSpPr>
        <p:grpSpPr bwMode="auto">
          <a:xfrm>
            <a:off x="609600" y="4241800"/>
            <a:ext cx="3852863" cy="584200"/>
            <a:chOff x="48" y="3482"/>
            <a:chExt cx="2427" cy="368"/>
          </a:xfrm>
        </p:grpSpPr>
        <p:sp>
          <p:nvSpPr>
            <p:cNvPr id="5150" name="Text Box 32"/>
            <p:cNvSpPr txBox="1">
              <a:spLocks noChangeArrowheads="1"/>
            </p:cNvSpPr>
            <p:nvPr/>
          </p:nvSpPr>
          <p:spPr bwMode="auto">
            <a:xfrm>
              <a:off x="48" y="3520"/>
              <a:ext cx="1875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en-US" sz="2800"/>
                <a:t> </a:t>
              </a:r>
              <a:r>
                <a:rPr lang="en-US" sz="2800">
                  <a:solidFill>
                    <a:srgbClr val="990033"/>
                  </a:solidFill>
                </a:rPr>
                <a:t>Safety Stock</a:t>
              </a:r>
              <a:r>
                <a:rPr lang="en-US" sz="2800"/>
                <a:t> = </a:t>
              </a:r>
            </a:p>
          </p:txBody>
        </p:sp>
        <p:graphicFrame>
          <p:nvGraphicFramePr>
            <p:cNvPr id="5124" name="Object 3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5030544"/>
                </p:ext>
              </p:extLst>
            </p:nvPr>
          </p:nvGraphicFramePr>
          <p:xfrm>
            <a:off x="1833" y="3482"/>
            <a:ext cx="642" cy="35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4632" name="Equation" r:id="rId8" imgW="393480" imgH="215640" progId="Equation.3">
                    <p:embed/>
                  </p:oleObj>
                </mc:Choice>
                <mc:Fallback>
                  <p:oleObj name="Equation" r:id="rId8" imgW="393480" imgH="215640" progId="Equation.3">
                    <p:embed/>
                    <p:pic>
                      <p:nvPicPr>
                        <p:cNvPr id="0" name="Object 3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33" y="3482"/>
                          <a:ext cx="642" cy="35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0962" name="Text Box 34"/>
          <p:cNvSpPr txBox="1">
            <a:spLocks noChangeArrowheads="1"/>
          </p:cNvSpPr>
          <p:nvPr/>
        </p:nvSpPr>
        <p:spPr bwMode="auto">
          <a:xfrm>
            <a:off x="4799455" y="4267200"/>
            <a:ext cx="640194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( </a:t>
            </a:r>
            <a:r>
              <a:rPr lang="en-US" dirty="0">
                <a:solidFill>
                  <a:srgbClr val="009900"/>
                </a:solidFill>
              </a:rPr>
              <a:t>z = no. of SD for reqd. for given SL or FR</a:t>
            </a:r>
            <a:r>
              <a:rPr lang="en-US" dirty="0"/>
              <a:t>)</a:t>
            </a:r>
          </a:p>
        </p:txBody>
      </p:sp>
      <p:grpSp>
        <p:nvGrpSpPr>
          <p:cNvPr id="5" name="Group 35"/>
          <p:cNvGrpSpPr>
            <a:grpSpLocks/>
          </p:cNvGrpSpPr>
          <p:nvPr/>
        </p:nvGrpSpPr>
        <p:grpSpPr bwMode="auto">
          <a:xfrm>
            <a:off x="644524" y="4851400"/>
            <a:ext cx="7815269" cy="1082675"/>
            <a:chOff x="288" y="3504"/>
            <a:chExt cx="4923" cy="682"/>
          </a:xfrm>
        </p:grpSpPr>
        <p:sp>
          <p:nvSpPr>
            <p:cNvPr id="5147" name="Text Box 36"/>
            <p:cNvSpPr txBox="1">
              <a:spLocks noChangeArrowheads="1"/>
            </p:cNvSpPr>
            <p:nvPr/>
          </p:nvSpPr>
          <p:spPr bwMode="auto">
            <a:xfrm>
              <a:off x="288" y="3504"/>
              <a:ext cx="492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Tx/>
                <a:buChar char="•"/>
              </a:pPr>
              <a:r>
                <a:rPr lang="en-US" sz="2800" dirty="0"/>
                <a:t> </a:t>
              </a:r>
              <a:r>
                <a:rPr lang="en-US" sz="2800" dirty="0">
                  <a:solidFill>
                    <a:srgbClr val="990033"/>
                  </a:solidFill>
                </a:rPr>
                <a:t>Cycle Stock</a:t>
              </a:r>
              <a:r>
                <a:rPr lang="en-US" sz="2800" dirty="0"/>
                <a:t> =  Q/2        </a:t>
              </a:r>
              <a:r>
                <a:rPr lang="en-US" dirty="0"/>
                <a:t>(</a:t>
              </a:r>
              <a:r>
                <a:rPr lang="en-US" dirty="0">
                  <a:solidFill>
                    <a:srgbClr val="009900"/>
                  </a:solidFill>
                </a:rPr>
                <a:t>for continuous review</a:t>
              </a:r>
              <a:r>
                <a:rPr lang="en-US" dirty="0"/>
                <a:t>) </a:t>
              </a:r>
            </a:p>
          </p:txBody>
        </p:sp>
        <p:grpSp>
          <p:nvGrpSpPr>
            <p:cNvPr id="6" name="Group 37"/>
            <p:cNvGrpSpPr>
              <a:grpSpLocks/>
            </p:cNvGrpSpPr>
            <p:nvPr/>
          </p:nvGrpSpPr>
          <p:grpSpPr bwMode="auto">
            <a:xfrm>
              <a:off x="1488" y="3856"/>
              <a:ext cx="3447" cy="330"/>
              <a:chOff x="1467" y="3936"/>
              <a:chExt cx="3447" cy="330"/>
            </a:xfrm>
          </p:grpSpPr>
          <p:sp>
            <p:nvSpPr>
              <p:cNvPr id="5149" name="Text Box 38"/>
              <p:cNvSpPr txBox="1">
                <a:spLocks noChangeArrowheads="1"/>
              </p:cNvSpPr>
              <p:nvPr/>
            </p:nvSpPr>
            <p:spPr bwMode="auto">
              <a:xfrm>
                <a:off x="1467" y="3936"/>
                <a:ext cx="3447" cy="3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2800" dirty="0"/>
                  <a:t>    =   (T/2)      </a:t>
                </a:r>
                <a:r>
                  <a:rPr lang="en-US" dirty="0"/>
                  <a:t>(</a:t>
                </a:r>
                <a:r>
                  <a:rPr lang="en-US" dirty="0">
                    <a:solidFill>
                      <a:srgbClr val="009900"/>
                    </a:solidFill>
                  </a:rPr>
                  <a:t>for periodic review</a:t>
                </a:r>
                <a:r>
                  <a:rPr lang="en-US" dirty="0"/>
                  <a:t>) </a:t>
                </a:r>
              </a:p>
            </p:txBody>
          </p:sp>
          <p:graphicFrame>
            <p:nvGraphicFramePr>
              <p:cNvPr id="5123" name="Object 39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547268090"/>
                  </p:ext>
                </p:extLst>
              </p:nvPr>
            </p:nvGraphicFramePr>
            <p:xfrm>
              <a:off x="1877" y="4009"/>
              <a:ext cx="228" cy="247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4633" name="Equation" r:id="rId10" imgW="152280" imgH="164880" progId="Equation.3">
                      <p:embed/>
                    </p:oleObj>
                  </mc:Choice>
                  <mc:Fallback>
                    <p:oleObj name="Equation" r:id="rId10" imgW="152280" imgH="164880" progId="Equation.3">
                      <p:embed/>
                      <p:pic>
                        <p:nvPicPr>
                          <p:cNvPr id="0" name="Object 3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/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77" y="4009"/>
                            <a:ext cx="228" cy="247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  <p:sp>
        <p:nvSpPr>
          <p:cNvPr id="5146" name="TextBox 39"/>
          <p:cNvSpPr txBox="1">
            <a:spLocks noChangeArrowheads="1"/>
          </p:cNvSpPr>
          <p:nvPr/>
        </p:nvSpPr>
        <p:spPr bwMode="auto">
          <a:xfrm>
            <a:off x="2308073" y="6197014"/>
            <a:ext cx="6813853" cy="584775"/>
          </a:xfrm>
          <a:prstGeom prst="rect">
            <a:avLst/>
          </a:prstGeom>
          <a:solidFill>
            <a:srgbClr val="66FFFF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i="1" dirty="0">
                <a:solidFill>
                  <a:srgbClr val="800080"/>
                </a:solidFill>
              </a:rPr>
              <a:t>Total SC Inventory = CS + SS + PS</a:t>
            </a:r>
          </a:p>
        </p:txBody>
      </p:sp>
      <p:sp>
        <p:nvSpPr>
          <p:cNvPr id="36" name="Text Box 2"/>
          <p:cNvSpPr txBox="1">
            <a:spLocks noChangeArrowheads="1"/>
          </p:cNvSpPr>
          <p:nvPr/>
        </p:nvSpPr>
        <p:spPr bwMode="auto">
          <a:xfrm>
            <a:off x="1600200" y="639595"/>
            <a:ext cx="876534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33CC"/>
                </a:solidFill>
              </a:rPr>
              <a:t>Total SC Inventory Computation</a:t>
            </a:r>
          </a:p>
        </p:txBody>
      </p:sp>
    </p:spTree>
  </p:cSld>
  <p:clrMapOvr>
    <a:masterClrMapping/>
  </p:clrMapOvr>
  <p:transition>
    <p:pull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0962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1752600"/>
            <a:ext cx="6172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i="1" dirty="0"/>
              <a:t>In-class exercise…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590800" y="3124200"/>
            <a:ext cx="7543800" cy="6858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l" eaLnBrk="1" hangingPunct="1"/>
            <a:r>
              <a:rPr lang="en-US" b="1" kern="0" dirty="0">
                <a:solidFill>
                  <a:srgbClr val="0000CC"/>
                </a:solidFill>
                <a:latin typeface="Arial" charset="0"/>
                <a:cs typeface="Arial" charset="0"/>
              </a:rPr>
              <a:t>703 Distribution Company</a:t>
            </a:r>
          </a:p>
        </p:txBody>
      </p:sp>
    </p:spTree>
    <p:extLst>
      <p:ext uri="{BB962C8B-B14F-4D97-AF65-F5344CB8AC3E}">
        <p14:creationId xmlns:p14="http://schemas.microsoft.com/office/powerpoint/2010/main" val="298491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5800" y="762000"/>
            <a:ext cx="9906000" cy="6858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charset="0"/>
                <a:cs typeface="Arial" charset="0"/>
              </a:rPr>
              <a:t>Example: 703 Distribution Company</a:t>
            </a:r>
          </a:p>
        </p:txBody>
      </p:sp>
      <p:sp>
        <p:nvSpPr>
          <p:cNvPr id="1039363" name="Text Box 3"/>
          <p:cNvSpPr txBox="1">
            <a:spLocks noChangeArrowheads="1"/>
          </p:cNvSpPr>
          <p:nvPr/>
        </p:nvSpPr>
        <p:spPr bwMode="auto">
          <a:xfrm>
            <a:off x="7315200" y="2170112"/>
            <a:ext cx="3962400" cy="1200329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dirty="0"/>
              <a:t>2 products, 2 markets</a:t>
            </a:r>
          </a:p>
          <a:p>
            <a:r>
              <a:rPr lang="en-US" dirty="0"/>
              <a:t>SL = 97%</a:t>
            </a:r>
          </a:p>
          <a:p>
            <a:r>
              <a:rPr lang="en-US" dirty="0"/>
              <a:t>L = 1week, T = 1week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648200" y="2017712"/>
            <a:ext cx="2133600" cy="1411288"/>
            <a:chOff x="1968" y="816"/>
            <a:chExt cx="1344" cy="889"/>
          </a:xfrm>
        </p:grpSpPr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1968" y="816"/>
              <a:ext cx="1344" cy="864"/>
              <a:chOff x="240" y="2928"/>
              <a:chExt cx="5328" cy="1296"/>
            </a:xfrm>
          </p:grpSpPr>
          <p:sp>
            <p:nvSpPr>
              <p:cNvPr id="6168" name="Oval 6"/>
              <p:cNvSpPr>
                <a:spLocks noChangeArrowheads="1"/>
              </p:cNvSpPr>
              <p:nvPr/>
            </p:nvSpPr>
            <p:spPr bwMode="auto">
              <a:xfrm>
                <a:off x="4247" y="3752"/>
                <a:ext cx="1159" cy="378"/>
              </a:xfrm>
              <a:prstGeom prst="ellipse">
                <a:avLst/>
              </a:prstGeom>
              <a:solidFill>
                <a:srgbClr val="33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9" name="Text Box 7"/>
              <p:cNvSpPr txBox="1">
                <a:spLocks noChangeArrowheads="1"/>
              </p:cNvSpPr>
              <p:nvPr/>
            </p:nvSpPr>
            <p:spPr bwMode="auto">
              <a:xfrm>
                <a:off x="4319" y="3780"/>
                <a:ext cx="107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400"/>
                  <a:t>M2</a:t>
                </a:r>
              </a:p>
            </p:txBody>
          </p:sp>
          <p:sp>
            <p:nvSpPr>
              <p:cNvPr id="6170" name="Text Box 8"/>
              <p:cNvSpPr txBox="1">
                <a:spLocks noChangeArrowheads="1"/>
              </p:cNvSpPr>
              <p:nvPr/>
            </p:nvSpPr>
            <p:spPr bwMode="auto">
              <a:xfrm>
                <a:off x="343" y="3335"/>
                <a:ext cx="991" cy="441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6171" name="Text Box 9"/>
              <p:cNvSpPr txBox="1">
                <a:spLocks noChangeArrowheads="1"/>
              </p:cNvSpPr>
              <p:nvPr/>
            </p:nvSpPr>
            <p:spPr bwMode="auto">
              <a:xfrm>
                <a:off x="1980" y="3291"/>
                <a:ext cx="1352" cy="441"/>
              </a:xfrm>
              <a:prstGeom prst="rect">
                <a:avLst/>
              </a:prstGeom>
              <a:solidFill>
                <a:srgbClr val="66FF33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/>
                  <a:t>W</a:t>
                </a:r>
              </a:p>
            </p:txBody>
          </p:sp>
          <p:sp>
            <p:nvSpPr>
              <p:cNvPr id="6172" name="Oval 10"/>
              <p:cNvSpPr>
                <a:spLocks noChangeArrowheads="1"/>
              </p:cNvSpPr>
              <p:nvPr/>
            </p:nvSpPr>
            <p:spPr bwMode="auto">
              <a:xfrm>
                <a:off x="4260" y="3003"/>
                <a:ext cx="1159" cy="378"/>
              </a:xfrm>
              <a:prstGeom prst="ellipse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3" name="Text Box 11"/>
              <p:cNvSpPr txBox="1">
                <a:spLocks noChangeArrowheads="1"/>
              </p:cNvSpPr>
              <p:nvPr/>
            </p:nvSpPr>
            <p:spPr bwMode="auto">
              <a:xfrm>
                <a:off x="4315" y="3062"/>
                <a:ext cx="1075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400"/>
                  <a:t>M1</a:t>
                </a:r>
              </a:p>
            </p:txBody>
          </p:sp>
          <p:sp>
            <p:nvSpPr>
              <p:cNvPr id="6174" name="Line 12"/>
              <p:cNvSpPr>
                <a:spLocks noChangeShapeType="1"/>
              </p:cNvSpPr>
              <p:nvPr/>
            </p:nvSpPr>
            <p:spPr bwMode="auto">
              <a:xfrm>
                <a:off x="1225" y="3534"/>
                <a:ext cx="75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5" name="Line 13"/>
              <p:cNvSpPr>
                <a:spLocks noChangeShapeType="1"/>
              </p:cNvSpPr>
              <p:nvPr/>
            </p:nvSpPr>
            <p:spPr bwMode="auto">
              <a:xfrm flipV="1">
                <a:off x="3337" y="3222"/>
                <a:ext cx="929" cy="26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6" name="Line 14"/>
              <p:cNvSpPr>
                <a:spLocks noChangeShapeType="1"/>
              </p:cNvSpPr>
              <p:nvPr/>
            </p:nvSpPr>
            <p:spPr bwMode="auto">
              <a:xfrm>
                <a:off x="3329" y="3550"/>
                <a:ext cx="928" cy="34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77" name="Rectangle 15"/>
              <p:cNvSpPr>
                <a:spLocks noChangeArrowheads="1"/>
              </p:cNvSpPr>
              <p:nvPr/>
            </p:nvSpPr>
            <p:spPr bwMode="auto">
              <a:xfrm>
                <a:off x="240" y="2928"/>
                <a:ext cx="5328" cy="1296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167" name="Text Box 16"/>
            <p:cNvSpPr txBox="1">
              <a:spLocks noChangeArrowheads="1"/>
            </p:cNvSpPr>
            <p:nvPr/>
          </p:nvSpPr>
          <p:spPr bwMode="auto">
            <a:xfrm>
              <a:off x="2486" y="1417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2</a:t>
              </a:r>
            </a:p>
          </p:txBody>
        </p:sp>
      </p:grp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1905000" y="2017712"/>
            <a:ext cx="1995488" cy="1371600"/>
            <a:chOff x="240" y="816"/>
            <a:chExt cx="1257" cy="864"/>
          </a:xfrm>
        </p:grpSpPr>
        <p:grpSp>
          <p:nvGrpSpPr>
            <p:cNvPr id="5" name="Group 18"/>
            <p:cNvGrpSpPr>
              <a:grpSpLocks/>
            </p:cNvGrpSpPr>
            <p:nvPr/>
          </p:nvGrpSpPr>
          <p:grpSpPr bwMode="auto">
            <a:xfrm>
              <a:off x="240" y="816"/>
              <a:ext cx="1257" cy="864"/>
              <a:chOff x="8" y="1440"/>
              <a:chExt cx="5608" cy="1488"/>
            </a:xfrm>
          </p:grpSpPr>
          <p:sp>
            <p:nvSpPr>
              <p:cNvPr id="6154" name="Oval 19"/>
              <p:cNvSpPr>
                <a:spLocks noChangeArrowheads="1"/>
              </p:cNvSpPr>
              <p:nvPr/>
            </p:nvSpPr>
            <p:spPr bwMode="auto">
              <a:xfrm>
                <a:off x="4176" y="2352"/>
                <a:ext cx="1248" cy="384"/>
              </a:xfrm>
              <a:prstGeom prst="ellipse">
                <a:avLst/>
              </a:prstGeom>
              <a:solidFill>
                <a:srgbClr val="33CC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55" name="Text Box 20"/>
              <p:cNvSpPr txBox="1">
                <a:spLocks noChangeArrowheads="1"/>
              </p:cNvSpPr>
              <p:nvPr/>
            </p:nvSpPr>
            <p:spPr bwMode="auto">
              <a:xfrm>
                <a:off x="4215" y="2367"/>
                <a:ext cx="1209" cy="3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400"/>
                  <a:t>M2</a:t>
                </a:r>
              </a:p>
            </p:txBody>
          </p:sp>
          <p:sp>
            <p:nvSpPr>
              <p:cNvPr id="6156" name="Text Box 21"/>
              <p:cNvSpPr txBox="1">
                <a:spLocks noChangeArrowheads="1"/>
              </p:cNvSpPr>
              <p:nvPr/>
            </p:nvSpPr>
            <p:spPr bwMode="auto">
              <a:xfrm>
                <a:off x="8" y="1908"/>
                <a:ext cx="1115" cy="507"/>
              </a:xfrm>
              <a:prstGeom prst="rect">
                <a:avLst/>
              </a:prstGeom>
              <a:solidFill>
                <a:srgbClr val="CCFFCC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6157" name="Text Box 22"/>
              <p:cNvSpPr txBox="1">
                <a:spLocks noChangeArrowheads="1"/>
              </p:cNvSpPr>
              <p:nvPr/>
            </p:nvSpPr>
            <p:spPr bwMode="auto">
              <a:xfrm>
                <a:off x="1779" y="1657"/>
                <a:ext cx="1526" cy="341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sz="1400"/>
                  <a:t>w1</a:t>
                </a:r>
              </a:p>
            </p:txBody>
          </p:sp>
          <p:sp>
            <p:nvSpPr>
              <p:cNvPr id="6158" name="Text Box 23"/>
              <p:cNvSpPr txBox="1">
                <a:spLocks noChangeArrowheads="1"/>
              </p:cNvSpPr>
              <p:nvPr/>
            </p:nvSpPr>
            <p:spPr bwMode="auto">
              <a:xfrm>
                <a:off x="1779" y="2365"/>
                <a:ext cx="1548" cy="341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>
                <a:spAutoFit/>
              </a:bodyPr>
              <a:lstStyle/>
              <a:p>
                <a:pPr algn="ctr"/>
                <a:r>
                  <a:rPr lang="en-US" sz="1400"/>
                  <a:t>w2</a:t>
                </a:r>
              </a:p>
            </p:txBody>
          </p:sp>
          <p:sp>
            <p:nvSpPr>
              <p:cNvPr id="6159" name="Line 24"/>
              <p:cNvSpPr>
                <a:spLocks noChangeShapeType="1"/>
              </p:cNvSpPr>
              <p:nvPr/>
            </p:nvSpPr>
            <p:spPr bwMode="auto">
              <a:xfrm flipV="1">
                <a:off x="942" y="1833"/>
                <a:ext cx="830" cy="34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0" name="Line 25"/>
              <p:cNvSpPr>
                <a:spLocks noChangeShapeType="1"/>
              </p:cNvSpPr>
              <p:nvPr/>
            </p:nvSpPr>
            <p:spPr bwMode="auto">
              <a:xfrm>
                <a:off x="960" y="2208"/>
                <a:ext cx="822" cy="337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1" name="Oval 26"/>
              <p:cNvSpPr>
                <a:spLocks noChangeArrowheads="1"/>
              </p:cNvSpPr>
              <p:nvPr/>
            </p:nvSpPr>
            <p:spPr bwMode="auto">
              <a:xfrm>
                <a:off x="4164" y="1632"/>
                <a:ext cx="1164" cy="355"/>
              </a:xfrm>
              <a:prstGeom prst="ellipse">
                <a:avLst/>
              </a:prstGeom>
              <a:solidFill>
                <a:srgbClr val="FF99FF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2" name="Text Box 27"/>
              <p:cNvSpPr txBox="1">
                <a:spLocks noChangeArrowheads="1"/>
              </p:cNvSpPr>
              <p:nvPr/>
            </p:nvSpPr>
            <p:spPr bwMode="auto">
              <a:xfrm>
                <a:off x="4158" y="1645"/>
                <a:ext cx="1217" cy="3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400"/>
                  <a:t>M1</a:t>
                </a:r>
              </a:p>
            </p:txBody>
          </p:sp>
          <p:sp>
            <p:nvSpPr>
              <p:cNvPr id="6163" name="Line 28"/>
              <p:cNvSpPr>
                <a:spLocks noChangeShapeType="1"/>
              </p:cNvSpPr>
              <p:nvPr/>
            </p:nvSpPr>
            <p:spPr bwMode="auto">
              <a:xfrm>
                <a:off x="3304" y="1824"/>
                <a:ext cx="85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4" name="Line 29"/>
              <p:cNvSpPr>
                <a:spLocks noChangeShapeType="1"/>
              </p:cNvSpPr>
              <p:nvPr/>
            </p:nvSpPr>
            <p:spPr bwMode="auto">
              <a:xfrm>
                <a:off x="3337" y="2539"/>
                <a:ext cx="82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165" name="Rectangle 30"/>
              <p:cNvSpPr>
                <a:spLocks noChangeArrowheads="1"/>
              </p:cNvSpPr>
              <p:nvPr/>
            </p:nvSpPr>
            <p:spPr bwMode="auto">
              <a:xfrm>
                <a:off x="48" y="1440"/>
                <a:ext cx="5568" cy="1488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6153" name="Text Box 31"/>
            <p:cNvSpPr txBox="1">
              <a:spLocks noChangeArrowheads="1"/>
            </p:cNvSpPr>
            <p:nvPr/>
          </p:nvSpPr>
          <p:spPr bwMode="auto">
            <a:xfrm>
              <a:off x="240" y="816"/>
              <a:ext cx="22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/>
                <a:t>1</a:t>
              </a:r>
            </a:p>
          </p:txBody>
        </p:sp>
      </p:grpSp>
      <p:graphicFrame>
        <p:nvGraphicFramePr>
          <p:cNvPr id="1039393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4581052"/>
              </p:ext>
            </p:extLst>
          </p:nvPr>
        </p:nvGraphicFramePr>
        <p:xfrm>
          <a:off x="1828800" y="3605212"/>
          <a:ext cx="5791200" cy="3100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78" name="Worksheet" r:id="rId3" imgW="4668840" imgH="2682360" progId="Excel.Sheet.8">
                  <p:embed/>
                </p:oleObj>
              </mc:Choice>
              <mc:Fallback>
                <p:oleObj name="Worksheet" r:id="rId3" imgW="4668840" imgH="2682360" progId="Excel.Sheet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3605212"/>
                        <a:ext cx="5791200" cy="3100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/>
          <p:cNvSpPr txBox="1">
            <a:spLocks noChangeArrowheads="1"/>
          </p:cNvSpPr>
          <p:nvPr/>
        </p:nvSpPr>
        <p:spPr bwMode="auto">
          <a:xfrm>
            <a:off x="8077200" y="4062412"/>
            <a:ext cx="3657599" cy="1570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i="1" u="sng" dirty="0">
                <a:solidFill>
                  <a:srgbClr val="FF0000"/>
                </a:solidFill>
              </a:rPr>
              <a:t>Which of the two</a:t>
            </a:r>
          </a:p>
          <a:p>
            <a:r>
              <a:rPr lang="en-US" i="1" u="sng" dirty="0">
                <a:solidFill>
                  <a:srgbClr val="FF0000"/>
                </a:solidFill>
              </a:rPr>
              <a:t>SCs is preferable </a:t>
            </a:r>
          </a:p>
          <a:p>
            <a:r>
              <a:rPr lang="en-US" i="1" u="sng" dirty="0">
                <a:solidFill>
                  <a:srgbClr val="FF0000"/>
                </a:solidFill>
              </a:rPr>
              <a:t>from an inventory</a:t>
            </a:r>
          </a:p>
          <a:p>
            <a:r>
              <a:rPr lang="en-US" i="1" u="sng" dirty="0">
                <a:solidFill>
                  <a:srgbClr val="FF0000"/>
                </a:solidFill>
              </a:rPr>
              <a:t>Perspective?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393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393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9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9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9363" grpId="0" animBg="1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0" y="7620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62000" y="1905000"/>
            <a:ext cx="934903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SC Inventory Computations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Risk Pooling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Intro to Warehousing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Warehouse Technology</a:t>
            </a:r>
          </a:p>
          <a:p>
            <a:pPr>
              <a:buFontTx/>
              <a:buChar char="•"/>
            </a:pPr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Intro to transportation (time permitting)</a:t>
            </a:r>
          </a:p>
          <a:p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Summary </a:t>
            </a:r>
          </a:p>
        </p:txBody>
      </p:sp>
    </p:spTree>
    <p:extLst>
      <p:ext uri="{BB962C8B-B14F-4D97-AF65-F5344CB8AC3E}">
        <p14:creationId xmlns:p14="http://schemas.microsoft.com/office/powerpoint/2010/main" val="1191980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133600" y="381000"/>
            <a:ext cx="7772400" cy="7620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charset="0"/>
                <a:cs typeface="Arial" charset="0"/>
              </a:rPr>
              <a:t>Risk Pooling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1676400" y="2057400"/>
            <a:ext cx="8763000" cy="2057400"/>
            <a:chOff x="48" y="1440"/>
            <a:chExt cx="5568" cy="1488"/>
          </a:xfrm>
        </p:grpSpPr>
        <p:sp>
          <p:nvSpPr>
            <p:cNvPr id="17424" name="Oval 4"/>
            <p:cNvSpPr>
              <a:spLocks noChangeArrowheads="1"/>
            </p:cNvSpPr>
            <p:nvPr/>
          </p:nvSpPr>
          <p:spPr bwMode="auto">
            <a:xfrm>
              <a:off x="4176" y="2352"/>
              <a:ext cx="1248" cy="384"/>
            </a:xfrm>
            <a:prstGeom prst="ellipse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5" name="Text Box 5"/>
            <p:cNvSpPr txBox="1">
              <a:spLocks noChangeArrowheads="1"/>
            </p:cNvSpPr>
            <p:nvPr/>
          </p:nvSpPr>
          <p:spPr bwMode="auto">
            <a:xfrm>
              <a:off x="4360" y="2364"/>
              <a:ext cx="912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Market 2</a:t>
              </a:r>
            </a:p>
          </p:txBody>
        </p:sp>
        <p:sp>
          <p:nvSpPr>
            <p:cNvPr id="17426" name="Text Box 6"/>
            <p:cNvSpPr txBox="1">
              <a:spLocks noChangeArrowheads="1"/>
            </p:cNvSpPr>
            <p:nvPr/>
          </p:nvSpPr>
          <p:spPr bwMode="auto">
            <a:xfrm>
              <a:off x="109" y="1994"/>
              <a:ext cx="899" cy="33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Supplier</a:t>
              </a:r>
            </a:p>
          </p:txBody>
        </p:sp>
        <p:sp>
          <p:nvSpPr>
            <p:cNvPr id="17427" name="Text Box 7"/>
            <p:cNvSpPr txBox="1">
              <a:spLocks noChangeArrowheads="1"/>
            </p:cNvSpPr>
            <p:nvPr/>
          </p:nvSpPr>
          <p:spPr bwMode="auto">
            <a:xfrm>
              <a:off x="1776" y="1658"/>
              <a:ext cx="1526" cy="338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/>
                <a:t>Warehouse 1</a:t>
              </a:r>
            </a:p>
          </p:txBody>
        </p:sp>
        <p:sp>
          <p:nvSpPr>
            <p:cNvPr id="17428" name="Text Box 8"/>
            <p:cNvSpPr txBox="1">
              <a:spLocks noChangeArrowheads="1"/>
            </p:cNvSpPr>
            <p:nvPr/>
          </p:nvSpPr>
          <p:spPr bwMode="auto">
            <a:xfrm>
              <a:off x="1776" y="2367"/>
              <a:ext cx="1555" cy="337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/>
                <a:t>Warehouse 2</a:t>
              </a:r>
            </a:p>
          </p:txBody>
        </p:sp>
        <p:sp>
          <p:nvSpPr>
            <p:cNvPr id="17429" name="Line 9"/>
            <p:cNvSpPr>
              <a:spLocks noChangeShapeType="1"/>
            </p:cNvSpPr>
            <p:nvPr/>
          </p:nvSpPr>
          <p:spPr bwMode="auto">
            <a:xfrm flipV="1">
              <a:off x="942" y="1833"/>
              <a:ext cx="830" cy="34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0" name="Line 10"/>
            <p:cNvSpPr>
              <a:spLocks noChangeShapeType="1"/>
            </p:cNvSpPr>
            <p:nvPr/>
          </p:nvSpPr>
          <p:spPr bwMode="auto">
            <a:xfrm>
              <a:off x="960" y="2208"/>
              <a:ext cx="822" cy="337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1" name="Oval 11"/>
            <p:cNvSpPr>
              <a:spLocks noChangeArrowheads="1"/>
            </p:cNvSpPr>
            <p:nvPr/>
          </p:nvSpPr>
          <p:spPr bwMode="auto">
            <a:xfrm>
              <a:off x="4164" y="1632"/>
              <a:ext cx="1164" cy="355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2" name="Text Box 12"/>
            <p:cNvSpPr txBox="1">
              <a:spLocks noChangeArrowheads="1"/>
            </p:cNvSpPr>
            <p:nvPr/>
          </p:nvSpPr>
          <p:spPr bwMode="auto">
            <a:xfrm>
              <a:off x="4303" y="1645"/>
              <a:ext cx="912" cy="3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Market 1</a:t>
              </a:r>
            </a:p>
          </p:txBody>
        </p:sp>
        <p:sp>
          <p:nvSpPr>
            <p:cNvPr id="17433" name="Line 13"/>
            <p:cNvSpPr>
              <a:spLocks noChangeShapeType="1"/>
            </p:cNvSpPr>
            <p:nvPr/>
          </p:nvSpPr>
          <p:spPr bwMode="auto">
            <a:xfrm>
              <a:off x="3304" y="1824"/>
              <a:ext cx="855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4" name="Line 14"/>
            <p:cNvSpPr>
              <a:spLocks noChangeShapeType="1"/>
            </p:cNvSpPr>
            <p:nvPr/>
          </p:nvSpPr>
          <p:spPr bwMode="auto">
            <a:xfrm>
              <a:off x="3337" y="2539"/>
              <a:ext cx="82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35" name="Rectangle 15"/>
            <p:cNvSpPr>
              <a:spLocks noChangeArrowheads="1"/>
            </p:cNvSpPr>
            <p:nvPr/>
          </p:nvSpPr>
          <p:spPr bwMode="auto">
            <a:xfrm>
              <a:off x="48" y="1440"/>
              <a:ext cx="5568" cy="148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828800" y="4419600"/>
            <a:ext cx="8458200" cy="1828800"/>
            <a:chOff x="240" y="2928"/>
            <a:chExt cx="5328" cy="1296"/>
          </a:xfrm>
        </p:grpSpPr>
        <p:sp>
          <p:nvSpPr>
            <p:cNvPr id="17414" name="Oval 17"/>
            <p:cNvSpPr>
              <a:spLocks noChangeArrowheads="1"/>
            </p:cNvSpPr>
            <p:nvPr/>
          </p:nvSpPr>
          <p:spPr bwMode="auto">
            <a:xfrm>
              <a:off x="4247" y="3752"/>
              <a:ext cx="1159" cy="378"/>
            </a:xfrm>
            <a:prstGeom prst="ellipse">
              <a:avLst/>
            </a:prstGeom>
            <a:solidFill>
              <a:srgbClr val="33CC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5" name="Text Box 18"/>
            <p:cNvSpPr txBox="1">
              <a:spLocks noChangeArrowheads="1"/>
            </p:cNvSpPr>
            <p:nvPr/>
          </p:nvSpPr>
          <p:spPr bwMode="auto">
            <a:xfrm>
              <a:off x="4405" y="3760"/>
              <a:ext cx="90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Market 2</a:t>
              </a:r>
            </a:p>
          </p:txBody>
        </p:sp>
        <p:sp>
          <p:nvSpPr>
            <p:cNvPr id="17416" name="Text Box 19"/>
            <p:cNvSpPr txBox="1">
              <a:spLocks noChangeArrowheads="1"/>
            </p:cNvSpPr>
            <p:nvPr/>
          </p:nvSpPr>
          <p:spPr bwMode="auto">
            <a:xfrm>
              <a:off x="393" y="3392"/>
              <a:ext cx="891" cy="327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Supplier</a:t>
              </a:r>
            </a:p>
          </p:txBody>
        </p:sp>
        <p:sp>
          <p:nvSpPr>
            <p:cNvPr id="17417" name="Text Box 20"/>
            <p:cNvSpPr txBox="1">
              <a:spLocks noChangeArrowheads="1"/>
            </p:cNvSpPr>
            <p:nvPr/>
          </p:nvSpPr>
          <p:spPr bwMode="auto">
            <a:xfrm>
              <a:off x="1979" y="3347"/>
              <a:ext cx="1353" cy="330"/>
            </a:xfrm>
            <a:prstGeom prst="rect">
              <a:avLst/>
            </a:prstGeom>
            <a:solidFill>
              <a:srgbClr val="66FF33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r>
                <a:rPr lang="en-US"/>
                <a:t>Warehouse</a:t>
              </a:r>
            </a:p>
          </p:txBody>
        </p:sp>
        <p:sp>
          <p:nvSpPr>
            <p:cNvPr id="17418" name="Oval 21"/>
            <p:cNvSpPr>
              <a:spLocks noChangeArrowheads="1"/>
            </p:cNvSpPr>
            <p:nvPr/>
          </p:nvSpPr>
          <p:spPr bwMode="auto">
            <a:xfrm>
              <a:off x="4260" y="3003"/>
              <a:ext cx="1159" cy="378"/>
            </a:xfrm>
            <a:prstGeom prst="ellipse">
              <a:avLst/>
            </a:prstGeom>
            <a:solidFill>
              <a:srgbClr val="FF99FF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19" name="Text Box 22"/>
            <p:cNvSpPr txBox="1">
              <a:spLocks noChangeArrowheads="1"/>
            </p:cNvSpPr>
            <p:nvPr/>
          </p:nvSpPr>
          <p:spPr bwMode="auto">
            <a:xfrm>
              <a:off x="4403" y="3041"/>
              <a:ext cx="904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/>
              <a:r>
                <a:rPr lang="en-US"/>
                <a:t>Market 1</a:t>
              </a:r>
            </a:p>
          </p:txBody>
        </p:sp>
        <p:sp>
          <p:nvSpPr>
            <p:cNvPr id="17420" name="Line 23"/>
            <p:cNvSpPr>
              <a:spLocks noChangeShapeType="1"/>
            </p:cNvSpPr>
            <p:nvPr/>
          </p:nvSpPr>
          <p:spPr bwMode="auto">
            <a:xfrm>
              <a:off x="1225" y="3534"/>
              <a:ext cx="75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1" name="Line 24"/>
            <p:cNvSpPr>
              <a:spLocks noChangeShapeType="1"/>
            </p:cNvSpPr>
            <p:nvPr/>
          </p:nvSpPr>
          <p:spPr bwMode="auto">
            <a:xfrm flipV="1">
              <a:off x="3337" y="3222"/>
              <a:ext cx="929" cy="26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2" name="Line 25"/>
            <p:cNvSpPr>
              <a:spLocks noChangeShapeType="1"/>
            </p:cNvSpPr>
            <p:nvPr/>
          </p:nvSpPr>
          <p:spPr bwMode="auto">
            <a:xfrm>
              <a:off x="3329" y="3550"/>
              <a:ext cx="928" cy="34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423" name="Rectangle 26"/>
            <p:cNvSpPr>
              <a:spLocks noChangeArrowheads="1"/>
            </p:cNvSpPr>
            <p:nvPr/>
          </p:nvSpPr>
          <p:spPr bwMode="auto">
            <a:xfrm>
              <a:off x="240" y="2928"/>
              <a:ext cx="5328" cy="129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7413" name="Text Box 27"/>
          <p:cNvSpPr txBox="1">
            <a:spLocks noChangeArrowheads="1"/>
          </p:cNvSpPr>
          <p:nvPr/>
        </p:nvSpPr>
        <p:spPr bwMode="auto">
          <a:xfrm>
            <a:off x="1676400" y="1371600"/>
            <a:ext cx="5378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990033"/>
                </a:solidFill>
              </a:rPr>
              <a:t>Consider the following two systems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057400" y="762000"/>
            <a:ext cx="7772400" cy="9906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charset="0"/>
                <a:cs typeface="Arial" charset="0"/>
              </a:rPr>
              <a:t>Risk Pooling </a:t>
            </a:r>
          </a:p>
        </p:txBody>
      </p:sp>
      <p:sp>
        <p:nvSpPr>
          <p:cNvPr id="1026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3400" y="1905000"/>
            <a:ext cx="10058400" cy="41148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z="2800" b="1" dirty="0">
                <a:solidFill>
                  <a:srgbClr val="008000"/>
                </a:solidFill>
                <a:latin typeface="Arial" charset="0"/>
                <a:cs typeface="Arial" charset="0"/>
              </a:rPr>
              <a:t>For the same service level, which system will require more inventory?  Why?</a:t>
            </a:r>
          </a:p>
          <a:p>
            <a:pPr eaLnBrk="1" hangingPunct="1"/>
            <a:endParaRPr lang="en-US" sz="2800" b="1" dirty="0">
              <a:solidFill>
                <a:srgbClr val="0080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800" b="1" dirty="0">
                <a:solidFill>
                  <a:srgbClr val="008000"/>
                </a:solidFill>
                <a:latin typeface="Arial" charset="0"/>
                <a:cs typeface="Arial" charset="0"/>
              </a:rPr>
              <a:t>For the same total inventory level, which system will have better service?  Why?</a:t>
            </a:r>
          </a:p>
          <a:p>
            <a:pPr eaLnBrk="1" hangingPunct="1"/>
            <a:endParaRPr lang="en-US" sz="2800" b="1" dirty="0">
              <a:solidFill>
                <a:srgbClr val="008000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sz="2800" b="1" dirty="0">
                <a:solidFill>
                  <a:srgbClr val="008000"/>
                </a:solidFill>
                <a:latin typeface="Arial" charset="0"/>
                <a:cs typeface="Arial" charset="0"/>
              </a:rPr>
              <a:t>What are the factors that affect these answers? </a:t>
            </a: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49305521"/>
              </p:ext>
            </p:extLst>
          </p:nvPr>
        </p:nvGraphicFramePr>
        <p:xfrm>
          <a:off x="10744200" y="2514600"/>
          <a:ext cx="1022350" cy="2198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002" name="Clip" r:id="rId3" imgW="1857600" imgH="3995640" progId="">
                  <p:embed/>
                </p:oleObj>
              </mc:Choice>
              <mc:Fallback>
                <p:oleObj name="Clip" r:id="rId3" imgW="1857600" imgH="399564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44200" y="2514600"/>
                        <a:ext cx="1022350" cy="2198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0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0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0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6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60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6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60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051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09800" y="609600"/>
            <a:ext cx="7696200" cy="8382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charset="0"/>
                <a:cs typeface="Arial" charset="0"/>
              </a:rPr>
              <a:t>Important Observations</a:t>
            </a:r>
          </a:p>
        </p:txBody>
      </p:sp>
      <p:sp>
        <p:nvSpPr>
          <p:cNvPr id="1031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23900" y="2057400"/>
            <a:ext cx="10668000" cy="41148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>
                <a:solidFill>
                  <a:srgbClr val="990033"/>
                </a:solidFill>
                <a:latin typeface="Arial" charset="0"/>
                <a:cs typeface="Arial" charset="0"/>
              </a:rPr>
              <a:t>Centralizing inventory control reduces safety stock level for the same service level.</a:t>
            </a:r>
          </a:p>
          <a:p>
            <a:pPr eaLnBrk="1" hangingPunct="1"/>
            <a:endParaRPr lang="en-US" sz="1050" b="1" dirty="0">
              <a:solidFill>
                <a:srgbClr val="990033"/>
              </a:solidFill>
              <a:latin typeface="Arial" charset="0"/>
              <a:cs typeface="Arial" charset="0"/>
            </a:endParaRPr>
          </a:p>
          <a:p>
            <a:pPr eaLnBrk="1" hangingPunct="1"/>
            <a:r>
              <a:rPr lang="en-US" b="1" dirty="0">
                <a:solidFill>
                  <a:srgbClr val="990033"/>
                </a:solidFill>
                <a:latin typeface="Arial" charset="0"/>
                <a:cs typeface="Arial" charset="0"/>
              </a:rPr>
              <a:t>This works best for </a:t>
            </a:r>
          </a:p>
          <a:p>
            <a:pPr lvl="1" eaLnBrk="1" hangingPunct="1"/>
            <a:r>
              <a:rPr lang="en-US" b="1" dirty="0">
                <a:solidFill>
                  <a:srgbClr val="009900"/>
                </a:solidFill>
                <a:latin typeface="Arial" charset="0"/>
                <a:cs typeface="Arial" charset="0"/>
              </a:rPr>
              <a:t>High coefficient of variation, which reduces required safety stock.</a:t>
            </a:r>
          </a:p>
          <a:p>
            <a:pPr lvl="1" eaLnBrk="1" hangingPunct="1"/>
            <a:r>
              <a:rPr lang="en-US" b="1" dirty="0">
                <a:solidFill>
                  <a:srgbClr val="009900"/>
                </a:solidFill>
                <a:latin typeface="Arial" charset="0"/>
                <a:cs typeface="Arial" charset="0"/>
              </a:rPr>
              <a:t>Negatively correlated demand. Why?</a:t>
            </a:r>
          </a:p>
          <a:p>
            <a:pPr lvl="1" eaLnBrk="1" hangingPunct="1"/>
            <a:endParaRPr lang="en-US" sz="1050" b="1" dirty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117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117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1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1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1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1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1171" grpId="0" build="p" bldLvl="5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09600" y="914400"/>
            <a:ext cx="10668000" cy="9144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charset="0"/>
                <a:cs typeface="Arial" charset="0"/>
              </a:rPr>
              <a:t>To Centralize or not to Centralize</a:t>
            </a:r>
            <a:endParaRPr lang="en-US" sz="4800" b="1" dirty="0">
              <a:solidFill>
                <a:srgbClr val="0000CC"/>
              </a:solidFill>
              <a:latin typeface="Arial" charset="0"/>
              <a:cs typeface="Arial" charset="0"/>
            </a:endParaRPr>
          </a:p>
        </p:txBody>
      </p:sp>
      <p:sp>
        <p:nvSpPr>
          <p:cNvPr id="103321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762000" y="2185447"/>
            <a:ext cx="7772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4000" b="1" dirty="0">
                <a:solidFill>
                  <a:srgbClr val="A50021"/>
                </a:solidFill>
                <a:latin typeface="Arial" charset="0"/>
                <a:cs typeface="Arial" charset="0"/>
              </a:rPr>
              <a:t>What is the effect on:</a:t>
            </a:r>
          </a:p>
          <a:p>
            <a:pPr lvl="1" eaLnBrk="1" hangingPunct="1"/>
            <a:r>
              <a:rPr lang="en-US" sz="3600" b="1" dirty="0">
                <a:solidFill>
                  <a:srgbClr val="009900"/>
                </a:solidFill>
                <a:latin typeface="Arial" charset="0"/>
                <a:cs typeface="Arial" charset="0"/>
              </a:rPr>
              <a:t>Safety stock?</a:t>
            </a:r>
          </a:p>
          <a:p>
            <a:pPr lvl="1" eaLnBrk="1" hangingPunct="1"/>
            <a:r>
              <a:rPr lang="en-US" sz="3600" b="1" dirty="0">
                <a:solidFill>
                  <a:srgbClr val="009900"/>
                </a:solidFill>
                <a:latin typeface="Arial" charset="0"/>
                <a:cs typeface="Arial" charset="0"/>
              </a:rPr>
              <a:t>Service level?</a:t>
            </a:r>
          </a:p>
          <a:p>
            <a:pPr lvl="1" eaLnBrk="1" hangingPunct="1"/>
            <a:r>
              <a:rPr lang="en-US" sz="3600" b="1" dirty="0">
                <a:solidFill>
                  <a:srgbClr val="009900"/>
                </a:solidFill>
                <a:latin typeface="Arial" charset="0"/>
                <a:cs typeface="Arial" charset="0"/>
              </a:rPr>
              <a:t>Overhead?</a:t>
            </a:r>
          </a:p>
          <a:p>
            <a:pPr lvl="1" eaLnBrk="1" hangingPunct="1"/>
            <a:r>
              <a:rPr lang="en-US" sz="3600" b="1" dirty="0">
                <a:solidFill>
                  <a:srgbClr val="009900"/>
                </a:solidFill>
                <a:latin typeface="Arial" charset="0"/>
                <a:cs typeface="Arial" charset="0"/>
              </a:rPr>
              <a:t>Lead time?</a:t>
            </a:r>
          </a:p>
          <a:p>
            <a:pPr lvl="1" eaLnBrk="1" hangingPunct="1"/>
            <a:r>
              <a:rPr lang="en-US" sz="3600" b="1" dirty="0">
                <a:solidFill>
                  <a:srgbClr val="009900"/>
                </a:solidFill>
                <a:latin typeface="Arial" charset="0"/>
                <a:cs typeface="Arial" charset="0"/>
              </a:rPr>
              <a:t>Transportation costs?</a:t>
            </a: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14109844"/>
              </p:ext>
            </p:extLst>
          </p:nvPr>
        </p:nvGraphicFramePr>
        <p:xfrm>
          <a:off x="8915400" y="2209800"/>
          <a:ext cx="2665412" cy="3795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26" name="Clip" r:id="rId3" imgW="3848040" imgH="5478120" progId="">
                  <p:embed/>
                </p:oleObj>
              </mc:Choice>
              <mc:Fallback>
                <p:oleObj name="Clip" r:id="rId3" imgW="3848040" imgH="5478120" progId="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15400" y="2209800"/>
                        <a:ext cx="2665412" cy="3795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321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321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3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3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3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3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3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3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33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33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3219" grpId="0" build="p" bldLvl="5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33600" y="838200"/>
            <a:ext cx="7848600" cy="8382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  <a:latin typeface="Arial" charset="0"/>
                <a:cs typeface="Arial" charset="0"/>
              </a:rPr>
              <a:t>Applications of Risk Pooling</a:t>
            </a:r>
          </a:p>
        </p:txBody>
      </p:sp>
      <p:sp>
        <p:nvSpPr>
          <p:cNvPr id="10342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47700" y="2514600"/>
            <a:ext cx="10820400" cy="3733800"/>
          </a:xfrm>
          <a:solidFill>
            <a:srgbClr val="FFFFFF"/>
          </a:solidFill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b="1" dirty="0">
                <a:solidFill>
                  <a:srgbClr val="009900"/>
                </a:solidFill>
                <a:latin typeface="Arial" charset="0"/>
                <a:cs typeface="Arial" charset="0"/>
              </a:rPr>
              <a:t>Component commonality (</a:t>
            </a:r>
            <a:r>
              <a:rPr lang="en-US" b="1" dirty="0">
                <a:solidFill>
                  <a:srgbClr val="990033"/>
                </a:solidFill>
                <a:latin typeface="Arial" charset="0"/>
                <a:cs typeface="Arial" charset="0"/>
              </a:rPr>
              <a:t>Ford</a:t>
            </a:r>
            <a:r>
              <a:rPr lang="en-US" b="1" dirty="0">
                <a:latin typeface="Arial" charset="0"/>
                <a:cs typeface="Arial" charset="0"/>
              </a:rPr>
              <a:t>, </a:t>
            </a:r>
            <a:r>
              <a:rPr lang="en-US" b="1" dirty="0">
                <a:solidFill>
                  <a:srgbClr val="990033"/>
                </a:solidFill>
                <a:latin typeface="Arial" charset="0"/>
                <a:cs typeface="Arial" charset="0"/>
              </a:rPr>
              <a:t>GM</a:t>
            </a:r>
            <a:r>
              <a:rPr lang="en-US" b="1" dirty="0">
                <a:solidFill>
                  <a:srgbClr val="009900"/>
                </a:solidFill>
                <a:latin typeface="Arial" charset="0"/>
                <a:cs typeface="Arial" charset="0"/>
              </a:rPr>
              <a:t>)</a:t>
            </a:r>
          </a:p>
          <a:p>
            <a:pPr eaLnBrk="1" hangingPunct="1"/>
            <a:endParaRPr lang="en-US" sz="1600" b="1" dirty="0">
              <a:latin typeface="Arial" charset="0"/>
              <a:cs typeface="Arial" charset="0"/>
            </a:endParaRPr>
          </a:p>
          <a:p>
            <a:pPr eaLnBrk="1" hangingPunct="1">
              <a:buClr>
                <a:srgbClr val="009900"/>
              </a:buClr>
            </a:pPr>
            <a:r>
              <a:rPr lang="en-US" b="1" dirty="0">
                <a:solidFill>
                  <a:srgbClr val="990033"/>
                </a:solidFill>
                <a:latin typeface="Arial" charset="0"/>
                <a:cs typeface="Arial" charset="0"/>
              </a:rPr>
              <a:t>The Gap</a:t>
            </a:r>
            <a:r>
              <a:rPr lang="en-US" b="1" dirty="0">
                <a:latin typeface="Arial" charset="0"/>
                <a:cs typeface="Arial" charset="0"/>
              </a:rPr>
              <a:t> </a:t>
            </a:r>
            <a:r>
              <a:rPr lang="en-US" b="1" dirty="0">
                <a:solidFill>
                  <a:srgbClr val="009900"/>
                </a:solidFill>
                <a:latin typeface="Arial" charset="0"/>
                <a:cs typeface="Arial" charset="0"/>
              </a:rPr>
              <a:t>(&amp;</a:t>
            </a:r>
            <a:r>
              <a:rPr lang="en-US" b="1" dirty="0">
                <a:latin typeface="Arial" charset="0"/>
                <a:cs typeface="Arial" charset="0"/>
              </a:rPr>
              <a:t> </a:t>
            </a:r>
            <a:r>
              <a:rPr lang="en-US" b="1" dirty="0">
                <a:solidFill>
                  <a:srgbClr val="990033"/>
                </a:solidFill>
                <a:latin typeface="Arial" charset="0"/>
                <a:cs typeface="Arial" charset="0"/>
              </a:rPr>
              <a:t>Old Navy</a:t>
            </a:r>
            <a:r>
              <a:rPr lang="en-US" b="1" dirty="0">
                <a:solidFill>
                  <a:srgbClr val="009900"/>
                </a:solidFill>
                <a:latin typeface="Arial" charset="0"/>
                <a:cs typeface="Arial" charset="0"/>
              </a:rPr>
              <a:t>): centralized inventory for non-standard sizes</a:t>
            </a:r>
          </a:p>
          <a:p>
            <a:pPr eaLnBrk="1" hangingPunct="1"/>
            <a:endParaRPr lang="en-US" sz="1600" b="1" dirty="0">
              <a:latin typeface="Arial" charset="0"/>
              <a:cs typeface="Arial" charset="0"/>
            </a:endParaRPr>
          </a:p>
          <a:p>
            <a:pPr eaLnBrk="1" hangingPunct="1"/>
            <a:r>
              <a:rPr lang="en-US" b="1" dirty="0">
                <a:solidFill>
                  <a:srgbClr val="009900"/>
                </a:solidFill>
                <a:latin typeface="Arial" charset="0"/>
                <a:cs typeface="Arial" charset="0"/>
              </a:rPr>
              <a:t>Postponement or delayed differentiation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4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24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24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34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34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4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4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34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34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4243" grpId="0" build="p" bldLvl="5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0" y="7620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62000" y="1905000"/>
            <a:ext cx="934903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SC Inventory Computations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Risk Pooling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Intro to Warehousing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Warehouse Technology</a:t>
            </a:r>
          </a:p>
          <a:p>
            <a:pPr>
              <a:buFontTx/>
              <a:buChar char="•"/>
            </a:pPr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Intro to transportation (time permitting)</a:t>
            </a:r>
          </a:p>
          <a:p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Summary </a:t>
            </a:r>
          </a:p>
        </p:txBody>
      </p:sp>
    </p:spTree>
    <p:extLst>
      <p:ext uri="{BB962C8B-B14F-4D97-AF65-F5344CB8AC3E}">
        <p14:creationId xmlns:p14="http://schemas.microsoft.com/office/powerpoint/2010/main" val="12285000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962400" y="609601"/>
            <a:ext cx="44196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>
                <a:solidFill>
                  <a:schemeClr val="tx2"/>
                </a:solidFill>
              </a:rPr>
              <a:t>Warehousing</a:t>
            </a:r>
            <a:endParaRPr lang="en-US" sz="2800">
              <a:solidFill>
                <a:schemeClr val="tx2"/>
              </a:solidFill>
            </a:endParaRPr>
          </a:p>
        </p:txBody>
      </p:sp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685800" y="1600200"/>
            <a:ext cx="297677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dirty="0">
                <a:solidFill>
                  <a:srgbClr val="A50021"/>
                </a:solidFill>
              </a:rPr>
              <a:t>Reasons for storage</a:t>
            </a:r>
            <a:endParaRPr lang="en-US" sz="2800" dirty="0">
              <a:solidFill>
                <a:srgbClr val="A50021"/>
              </a:solidFill>
            </a:endParaRPr>
          </a:p>
        </p:txBody>
      </p:sp>
      <p:sp>
        <p:nvSpPr>
          <p:cNvPr id="10244" name="Rectangle 8"/>
          <p:cNvSpPr>
            <a:spLocks noChangeArrowheads="1"/>
          </p:cNvSpPr>
          <p:nvPr/>
        </p:nvSpPr>
        <p:spPr bwMode="auto">
          <a:xfrm>
            <a:off x="1084263" y="2133600"/>
            <a:ext cx="726686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buFont typeface="Arial" charset="0"/>
              <a:buChar char="•"/>
            </a:pPr>
            <a:r>
              <a:rPr lang="en-US" sz="2200" dirty="0">
                <a:solidFill>
                  <a:srgbClr val="009900"/>
                </a:solidFill>
              </a:rPr>
              <a:t> Transportation and production costs can be reduced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0245" name="Rectangle 11"/>
          <p:cNvSpPr>
            <a:spLocks noChangeArrowheads="1"/>
          </p:cNvSpPr>
          <p:nvPr/>
        </p:nvSpPr>
        <p:spPr bwMode="auto">
          <a:xfrm>
            <a:off x="1084263" y="2590800"/>
            <a:ext cx="5866991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buFont typeface="Arial" charset="0"/>
              <a:buChar char="•"/>
            </a:pPr>
            <a:r>
              <a:rPr lang="en-US" sz="2200">
                <a:solidFill>
                  <a:srgbClr val="009900"/>
                </a:solidFill>
              </a:rPr>
              <a:t> Better coordination of supply and demand</a:t>
            </a:r>
            <a:endParaRPr lang="en-US">
              <a:solidFill>
                <a:srgbClr val="009900"/>
              </a:solidFill>
            </a:endParaRPr>
          </a:p>
        </p:txBody>
      </p:sp>
      <p:sp>
        <p:nvSpPr>
          <p:cNvPr id="10246" name="Rectangle 14"/>
          <p:cNvSpPr>
            <a:spLocks noChangeArrowheads="1"/>
          </p:cNvSpPr>
          <p:nvPr/>
        </p:nvSpPr>
        <p:spPr bwMode="auto">
          <a:xfrm>
            <a:off x="1057274" y="3025775"/>
            <a:ext cx="789318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buFont typeface="Arial" charset="0"/>
              <a:buChar char="•"/>
            </a:pPr>
            <a:r>
              <a:rPr lang="en-US" sz="2200" dirty="0">
                <a:solidFill>
                  <a:srgbClr val="009900"/>
                </a:solidFill>
              </a:rPr>
              <a:t> Storage can be an integral part of the production process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0247" name="Rectangle 17"/>
          <p:cNvSpPr>
            <a:spLocks noChangeArrowheads="1"/>
          </p:cNvSpPr>
          <p:nvPr/>
        </p:nvSpPr>
        <p:spPr bwMode="auto">
          <a:xfrm>
            <a:off x="1084263" y="3505200"/>
            <a:ext cx="6963445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buFont typeface="Arial" charset="0"/>
              <a:buChar char="•"/>
            </a:pPr>
            <a:r>
              <a:rPr lang="en-US" sz="2200" dirty="0">
                <a:solidFill>
                  <a:srgbClr val="009900"/>
                </a:solidFill>
              </a:rPr>
              <a:t> Storage may enhance sales, reduce purchase cost</a:t>
            </a:r>
            <a:endParaRPr lang="en-US" dirty="0">
              <a:solidFill>
                <a:srgbClr val="009900"/>
              </a:solidFill>
            </a:endParaRPr>
          </a:p>
        </p:txBody>
      </p:sp>
      <p:sp>
        <p:nvSpPr>
          <p:cNvPr id="10248" name="Rectangle 18"/>
          <p:cNvSpPr>
            <a:spLocks noChangeArrowheads="1"/>
          </p:cNvSpPr>
          <p:nvPr/>
        </p:nvSpPr>
        <p:spPr bwMode="auto">
          <a:xfrm>
            <a:off x="752475" y="4191000"/>
            <a:ext cx="26994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/>
            <a:r>
              <a:rPr lang="en-US" dirty="0">
                <a:solidFill>
                  <a:srgbClr val="A50021"/>
                </a:solidFill>
              </a:rPr>
              <a:t>Storage Functions</a:t>
            </a:r>
            <a:endParaRPr lang="en-US" sz="2800" dirty="0">
              <a:solidFill>
                <a:srgbClr val="A50021"/>
              </a:solidFill>
            </a:endParaRPr>
          </a:p>
        </p:txBody>
      </p:sp>
      <p:sp>
        <p:nvSpPr>
          <p:cNvPr id="10249" name="Rectangle 21"/>
          <p:cNvSpPr>
            <a:spLocks noChangeArrowheads="1"/>
          </p:cNvSpPr>
          <p:nvPr/>
        </p:nvSpPr>
        <p:spPr bwMode="auto">
          <a:xfrm>
            <a:off x="1133474" y="4648200"/>
            <a:ext cx="123110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buFont typeface="Arial" charset="0"/>
              <a:buChar char="•"/>
            </a:pPr>
            <a:r>
              <a:rPr lang="en-US" sz="2200">
                <a:solidFill>
                  <a:srgbClr val="009900"/>
                </a:solidFill>
              </a:rPr>
              <a:t> Holding</a:t>
            </a:r>
            <a:endParaRPr lang="en-US">
              <a:solidFill>
                <a:srgbClr val="009900"/>
              </a:solidFill>
            </a:endParaRPr>
          </a:p>
        </p:txBody>
      </p:sp>
      <p:sp>
        <p:nvSpPr>
          <p:cNvPr id="10250" name="Rectangle 24"/>
          <p:cNvSpPr>
            <a:spLocks noChangeArrowheads="1"/>
          </p:cNvSpPr>
          <p:nvPr/>
        </p:nvSpPr>
        <p:spPr bwMode="auto">
          <a:xfrm>
            <a:off x="1133474" y="5105400"/>
            <a:ext cx="469199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buFont typeface="Arial" charset="0"/>
              <a:buChar char="•"/>
            </a:pPr>
            <a:r>
              <a:rPr lang="en-US" sz="2200" dirty="0">
                <a:solidFill>
                  <a:srgbClr val="009900"/>
                </a:solidFill>
              </a:rPr>
              <a:t> Consolidation </a:t>
            </a:r>
            <a:r>
              <a:rPr lang="en-US" dirty="0">
                <a:solidFill>
                  <a:srgbClr val="009900"/>
                </a:solidFill>
              </a:rPr>
              <a:t>(merge-in-transit)</a:t>
            </a:r>
          </a:p>
        </p:txBody>
      </p:sp>
      <p:sp>
        <p:nvSpPr>
          <p:cNvPr id="10251" name="Rectangle 27"/>
          <p:cNvSpPr>
            <a:spLocks noChangeArrowheads="1"/>
          </p:cNvSpPr>
          <p:nvPr/>
        </p:nvSpPr>
        <p:spPr bwMode="auto">
          <a:xfrm>
            <a:off x="1133475" y="5562600"/>
            <a:ext cx="298799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0" hangingPunct="0">
              <a:buFont typeface="Arial" charset="0"/>
              <a:buChar char="•"/>
            </a:pPr>
            <a:r>
              <a:rPr lang="en-US" sz="2200" dirty="0">
                <a:solidFill>
                  <a:srgbClr val="009900"/>
                </a:solidFill>
              </a:rPr>
              <a:t> Break-bulk or mixing</a:t>
            </a:r>
            <a:endParaRPr lang="en-US" sz="2000" dirty="0">
              <a:solidFill>
                <a:srgbClr val="00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007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/>
      <p:bldP spid="10244" grpId="0"/>
      <p:bldP spid="10245" grpId="0"/>
      <p:bldP spid="10246" grpId="0"/>
      <p:bldP spid="10247" grpId="0"/>
      <p:bldP spid="10248" grpId="0"/>
      <p:bldP spid="10249" grpId="0"/>
      <p:bldP spid="10250" grpId="0"/>
      <p:bldP spid="1025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5181600" y="2209800"/>
            <a:ext cx="5977765" cy="3833540"/>
            <a:chOff x="87" y="418"/>
            <a:chExt cx="5424" cy="3257"/>
          </a:xfrm>
        </p:grpSpPr>
        <p:graphicFrame>
          <p:nvGraphicFramePr>
            <p:cNvPr id="2050" name="Object 3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45" y="2064"/>
            <a:ext cx="867" cy="4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34" name="Clip" r:id="rId4" imgW="1374480" imgH="699840" progId="">
                    <p:embed/>
                  </p:oleObj>
                </mc:Choice>
                <mc:Fallback>
                  <p:oleObj name="Clip" r:id="rId4" imgW="1374480" imgH="699840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" y="2064"/>
                          <a:ext cx="867" cy="4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1" name="Object 4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273" y="2256"/>
            <a:ext cx="895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35" name="Document" r:id="rId6" imgW="1419120" imgH="417240" progId="Word.Document.8">
                    <p:embed/>
                  </p:oleObj>
                </mc:Choice>
                <mc:Fallback>
                  <p:oleObj name="Document" r:id="rId6" imgW="1419120" imgH="417240" progId="Word.Documen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3" y="2256"/>
                          <a:ext cx="895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2" name="Object 5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478" y="1836"/>
            <a:ext cx="757" cy="33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36" name="Document" r:id="rId8" imgW="1199880" imgH="525240" progId="Word.Document.8">
                    <p:embed/>
                  </p:oleObj>
                </mc:Choice>
                <mc:Fallback>
                  <p:oleObj name="Document" r:id="rId8" imgW="1199880" imgH="525240" progId="Word.Documen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78" y="1836"/>
                          <a:ext cx="757" cy="33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3" name="Object 6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481" y="1920"/>
            <a:ext cx="895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37" name="Document" r:id="rId10" imgW="1419120" imgH="417240" progId="Word.Document.8">
                    <p:embed/>
                  </p:oleObj>
                </mc:Choice>
                <mc:Fallback>
                  <p:oleObj name="Document" r:id="rId10" imgW="1419120" imgH="417240" progId="Word.Documen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81" y="1920"/>
                          <a:ext cx="895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2070" name="Picture 7"/>
            <p:cNvPicPr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4625" y="1878"/>
              <a:ext cx="855" cy="306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graphicFrame>
          <p:nvGraphicFramePr>
            <p:cNvPr id="2054" name="Object 8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49" y="432"/>
            <a:ext cx="867" cy="4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38" name="Clip" r:id="rId13" imgW="1374480" imgH="699840" progId="">
                    <p:embed/>
                  </p:oleObj>
                </mc:Choice>
                <mc:Fallback>
                  <p:oleObj name="Clip" r:id="rId13" imgW="1374480" imgH="699840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9" y="432"/>
                          <a:ext cx="867" cy="4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5" name="Object 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97" y="1200"/>
            <a:ext cx="867" cy="4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39" name="Clip" r:id="rId15" imgW="1374480" imgH="699840" progId="">
                    <p:embed/>
                  </p:oleObj>
                </mc:Choice>
                <mc:Fallback>
                  <p:oleObj name="Clip" r:id="rId15" imgW="1374480" imgH="699840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7" y="1200"/>
                          <a:ext cx="867" cy="4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6" name="Object 10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245" y="2976"/>
            <a:ext cx="867" cy="4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40" name="Clip" r:id="rId17" imgW="1374480" imgH="699840" progId="">
                    <p:embed/>
                  </p:oleObj>
                </mc:Choice>
                <mc:Fallback>
                  <p:oleObj name="Clip" r:id="rId17" imgW="1374480" imgH="699840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5" y="2976"/>
                          <a:ext cx="867" cy="44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7" name="Object 11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273" y="3168"/>
            <a:ext cx="895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41" name="Document" r:id="rId19" imgW="1419120" imgH="417240" progId="Word.Document.8">
                    <p:embed/>
                  </p:oleObj>
                </mc:Choice>
                <mc:Fallback>
                  <p:oleObj name="Document" r:id="rId19" imgW="1419120" imgH="417240" progId="Word.Documen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3" y="3168"/>
                          <a:ext cx="895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8" name="Object 12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273" y="1392"/>
            <a:ext cx="895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42" name="Document" r:id="rId21" imgW="1419120" imgH="417240" progId="Word.Document.8">
                    <p:embed/>
                  </p:oleObj>
                </mc:Choice>
                <mc:Fallback>
                  <p:oleObj name="Document" r:id="rId21" imgW="1419120" imgH="417240" progId="Word.Documen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3" y="1392"/>
                          <a:ext cx="895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059" name="Object 13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1273" y="624"/>
            <a:ext cx="895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043" name="Document" r:id="rId23" imgW="1419120" imgH="417240" progId="Word.Document.8">
                    <p:embed/>
                  </p:oleObj>
                </mc:Choice>
                <mc:Fallback>
                  <p:oleObj name="Document" r:id="rId23" imgW="1419120" imgH="417240" progId="Word.Documen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2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73" y="624"/>
                          <a:ext cx="895" cy="26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071" name="Rectangle 14"/>
            <p:cNvSpPr>
              <a:spLocks noChangeArrowheads="1"/>
            </p:cNvSpPr>
            <p:nvPr/>
          </p:nvSpPr>
          <p:spPr bwMode="auto">
            <a:xfrm>
              <a:off x="2352" y="2208"/>
              <a:ext cx="1263" cy="39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0488" tIns="44450" rIns="90488" bIns="44450">
              <a:spAutoFit/>
            </a:bodyPr>
            <a:lstStyle/>
            <a:p>
              <a:pPr algn="ctr" eaLnBrk="0" hangingPunct="0"/>
              <a:r>
                <a:rPr lang="en-US" sz="1200" dirty="0">
                  <a:solidFill>
                    <a:srgbClr val="006600"/>
                  </a:solidFill>
                </a:rPr>
                <a:t>Consolidation warehouse</a:t>
              </a:r>
            </a:p>
          </p:txBody>
        </p:sp>
        <p:sp>
          <p:nvSpPr>
            <p:cNvPr id="2072" name="Rectangle 15"/>
            <p:cNvSpPr>
              <a:spLocks noChangeArrowheads="1"/>
            </p:cNvSpPr>
            <p:nvPr/>
          </p:nvSpPr>
          <p:spPr bwMode="auto">
            <a:xfrm>
              <a:off x="1287" y="610"/>
              <a:ext cx="266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A</a:t>
              </a:r>
            </a:p>
          </p:txBody>
        </p:sp>
        <p:sp>
          <p:nvSpPr>
            <p:cNvPr id="2073" name="Rectangle 16"/>
            <p:cNvSpPr>
              <a:spLocks noChangeArrowheads="1"/>
            </p:cNvSpPr>
            <p:nvPr/>
          </p:nvSpPr>
          <p:spPr bwMode="auto">
            <a:xfrm>
              <a:off x="3495" y="1906"/>
              <a:ext cx="266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A</a:t>
              </a:r>
            </a:p>
          </p:txBody>
        </p:sp>
        <p:sp>
          <p:nvSpPr>
            <p:cNvPr id="2074" name="Rectangle 17"/>
            <p:cNvSpPr>
              <a:spLocks noChangeArrowheads="1"/>
            </p:cNvSpPr>
            <p:nvPr/>
          </p:nvSpPr>
          <p:spPr bwMode="auto">
            <a:xfrm>
              <a:off x="3639" y="1906"/>
              <a:ext cx="266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B</a:t>
              </a:r>
            </a:p>
          </p:txBody>
        </p:sp>
        <p:sp>
          <p:nvSpPr>
            <p:cNvPr id="2075" name="Rectangle 18"/>
            <p:cNvSpPr>
              <a:spLocks noChangeArrowheads="1"/>
            </p:cNvSpPr>
            <p:nvPr/>
          </p:nvSpPr>
          <p:spPr bwMode="auto">
            <a:xfrm>
              <a:off x="3783" y="1906"/>
              <a:ext cx="266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C</a:t>
              </a:r>
            </a:p>
          </p:txBody>
        </p:sp>
        <p:sp>
          <p:nvSpPr>
            <p:cNvPr id="2076" name="Rectangle 19"/>
            <p:cNvSpPr>
              <a:spLocks noChangeArrowheads="1"/>
            </p:cNvSpPr>
            <p:nvPr/>
          </p:nvSpPr>
          <p:spPr bwMode="auto">
            <a:xfrm>
              <a:off x="3927" y="1906"/>
              <a:ext cx="266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D</a:t>
              </a:r>
            </a:p>
          </p:txBody>
        </p:sp>
        <p:sp>
          <p:nvSpPr>
            <p:cNvPr id="2077" name="Rectangle 20"/>
            <p:cNvSpPr>
              <a:spLocks noChangeArrowheads="1"/>
            </p:cNvSpPr>
            <p:nvPr/>
          </p:nvSpPr>
          <p:spPr bwMode="auto">
            <a:xfrm>
              <a:off x="1479" y="1378"/>
              <a:ext cx="266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B</a:t>
              </a:r>
            </a:p>
          </p:txBody>
        </p:sp>
        <p:sp>
          <p:nvSpPr>
            <p:cNvPr id="2078" name="Rectangle 21"/>
            <p:cNvSpPr>
              <a:spLocks noChangeArrowheads="1"/>
            </p:cNvSpPr>
            <p:nvPr/>
          </p:nvSpPr>
          <p:spPr bwMode="auto">
            <a:xfrm>
              <a:off x="1575" y="2242"/>
              <a:ext cx="266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C</a:t>
              </a:r>
            </a:p>
          </p:txBody>
        </p:sp>
        <p:sp>
          <p:nvSpPr>
            <p:cNvPr id="2079" name="Rectangle 22"/>
            <p:cNvSpPr>
              <a:spLocks noChangeArrowheads="1"/>
            </p:cNvSpPr>
            <p:nvPr/>
          </p:nvSpPr>
          <p:spPr bwMode="auto">
            <a:xfrm>
              <a:off x="1719" y="3154"/>
              <a:ext cx="266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D</a:t>
              </a:r>
            </a:p>
          </p:txBody>
        </p:sp>
        <p:sp>
          <p:nvSpPr>
            <p:cNvPr id="2080" name="Rectangle 23"/>
            <p:cNvSpPr>
              <a:spLocks noChangeArrowheads="1"/>
            </p:cNvSpPr>
            <p:nvPr/>
          </p:nvSpPr>
          <p:spPr bwMode="auto">
            <a:xfrm>
              <a:off x="87" y="898"/>
              <a:ext cx="1183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Manufacturer A</a:t>
              </a:r>
            </a:p>
          </p:txBody>
        </p:sp>
        <p:sp>
          <p:nvSpPr>
            <p:cNvPr id="2081" name="Rectangle 24"/>
            <p:cNvSpPr>
              <a:spLocks noChangeArrowheads="1"/>
            </p:cNvSpPr>
            <p:nvPr/>
          </p:nvSpPr>
          <p:spPr bwMode="auto">
            <a:xfrm>
              <a:off x="135" y="1666"/>
              <a:ext cx="1188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Manufacturer B</a:t>
              </a:r>
            </a:p>
          </p:txBody>
        </p:sp>
        <p:sp>
          <p:nvSpPr>
            <p:cNvPr id="2082" name="Rectangle 25"/>
            <p:cNvSpPr>
              <a:spLocks noChangeArrowheads="1"/>
            </p:cNvSpPr>
            <p:nvPr/>
          </p:nvSpPr>
          <p:spPr bwMode="auto">
            <a:xfrm>
              <a:off x="135" y="2530"/>
              <a:ext cx="1188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Manufacturer C</a:t>
              </a:r>
            </a:p>
          </p:txBody>
        </p:sp>
        <p:sp>
          <p:nvSpPr>
            <p:cNvPr id="2083" name="Rectangle 26"/>
            <p:cNvSpPr>
              <a:spLocks noChangeArrowheads="1"/>
            </p:cNvSpPr>
            <p:nvPr/>
          </p:nvSpPr>
          <p:spPr bwMode="auto">
            <a:xfrm>
              <a:off x="135" y="3442"/>
              <a:ext cx="1188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Manufacturer D</a:t>
              </a:r>
            </a:p>
          </p:txBody>
        </p:sp>
        <p:sp>
          <p:nvSpPr>
            <p:cNvPr id="2084" name="Rectangle 27"/>
            <p:cNvSpPr>
              <a:spLocks noChangeArrowheads="1"/>
            </p:cNvSpPr>
            <p:nvPr/>
          </p:nvSpPr>
          <p:spPr bwMode="auto">
            <a:xfrm>
              <a:off x="1239" y="418"/>
              <a:ext cx="794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10,000 lb.</a:t>
              </a:r>
            </a:p>
          </p:txBody>
        </p:sp>
        <p:sp>
          <p:nvSpPr>
            <p:cNvPr id="2085" name="Rectangle 28"/>
            <p:cNvSpPr>
              <a:spLocks noChangeArrowheads="1"/>
            </p:cNvSpPr>
            <p:nvPr/>
          </p:nvSpPr>
          <p:spPr bwMode="auto">
            <a:xfrm>
              <a:off x="1287" y="1186"/>
              <a:ext cx="717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8,000 lb.</a:t>
              </a:r>
            </a:p>
          </p:txBody>
        </p:sp>
        <p:sp>
          <p:nvSpPr>
            <p:cNvPr id="2086" name="Rectangle 29"/>
            <p:cNvSpPr>
              <a:spLocks noChangeArrowheads="1"/>
            </p:cNvSpPr>
            <p:nvPr/>
          </p:nvSpPr>
          <p:spPr bwMode="auto">
            <a:xfrm>
              <a:off x="1287" y="2050"/>
              <a:ext cx="794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15,000 lb.</a:t>
              </a:r>
            </a:p>
          </p:txBody>
        </p:sp>
        <p:sp>
          <p:nvSpPr>
            <p:cNvPr id="2087" name="Rectangle 30"/>
            <p:cNvSpPr>
              <a:spLocks noChangeArrowheads="1"/>
            </p:cNvSpPr>
            <p:nvPr/>
          </p:nvSpPr>
          <p:spPr bwMode="auto">
            <a:xfrm>
              <a:off x="1335" y="2962"/>
              <a:ext cx="717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7,000 lb.</a:t>
              </a:r>
            </a:p>
          </p:txBody>
        </p:sp>
        <p:sp>
          <p:nvSpPr>
            <p:cNvPr id="2088" name="Rectangle 31"/>
            <p:cNvSpPr>
              <a:spLocks noChangeArrowheads="1"/>
            </p:cNvSpPr>
            <p:nvPr/>
          </p:nvSpPr>
          <p:spPr bwMode="auto">
            <a:xfrm>
              <a:off x="3447" y="1714"/>
              <a:ext cx="794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rgbClr val="006600"/>
                  </a:solidFill>
                </a:rPr>
                <a:t>40,000 lb.</a:t>
              </a:r>
            </a:p>
          </p:txBody>
        </p:sp>
        <p:sp>
          <p:nvSpPr>
            <p:cNvPr id="2089" name="Freeform 32"/>
            <p:cNvSpPr>
              <a:spLocks/>
            </p:cNvSpPr>
            <p:nvPr/>
          </p:nvSpPr>
          <p:spPr bwMode="auto">
            <a:xfrm>
              <a:off x="2256" y="768"/>
              <a:ext cx="625" cy="1057"/>
            </a:xfrm>
            <a:custGeom>
              <a:avLst/>
              <a:gdLst>
                <a:gd name="T0" fmla="*/ 0 w 625"/>
                <a:gd name="T1" fmla="*/ 0 h 1057"/>
                <a:gd name="T2" fmla="*/ 624 w 625"/>
                <a:gd name="T3" fmla="*/ 0 h 1057"/>
                <a:gd name="T4" fmla="*/ 624 w 625"/>
                <a:gd name="T5" fmla="*/ 1056 h 1057"/>
                <a:gd name="T6" fmla="*/ 0 60000 65536"/>
                <a:gd name="T7" fmla="*/ 0 60000 65536"/>
                <a:gd name="T8" fmla="*/ 0 60000 65536"/>
                <a:gd name="T9" fmla="*/ 0 w 625"/>
                <a:gd name="T10" fmla="*/ 0 h 1057"/>
                <a:gd name="T11" fmla="*/ 625 w 625"/>
                <a:gd name="T12" fmla="*/ 1057 h 105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25" h="1057">
                  <a:moveTo>
                    <a:pt x="0" y="0"/>
                  </a:moveTo>
                  <a:lnTo>
                    <a:pt x="624" y="0"/>
                  </a:lnTo>
                  <a:lnTo>
                    <a:pt x="624" y="1056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0" name="Freeform 33"/>
            <p:cNvSpPr>
              <a:spLocks/>
            </p:cNvSpPr>
            <p:nvPr/>
          </p:nvSpPr>
          <p:spPr bwMode="auto">
            <a:xfrm>
              <a:off x="2256" y="2592"/>
              <a:ext cx="673" cy="673"/>
            </a:xfrm>
            <a:custGeom>
              <a:avLst/>
              <a:gdLst>
                <a:gd name="T0" fmla="*/ 0 w 673"/>
                <a:gd name="T1" fmla="*/ 672 h 673"/>
                <a:gd name="T2" fmla="*/ 672 w 673"/>
                <a:gd name="T3" fmla="*/ 672 h 673"/>
                <a:gd name="T4" fmla="*/ 672 w 673"/>
                <a:gd name="T5" fmla="*/ 0 h 673"/>
                <a:gd name="T6" fmla="*/ 0 60000 65536"/>
                <a:gd name="T7" fmla="*/ 0 60000 65536"/>
                <a:gd name="T8" fmla="*/ 0 60000 65536"/>
                <a:gd name="T9" fmla="*/ 0 w 673"/>
                <a:gd name="T10" fmla="*/ 0 h 673"/>
                <a:gd name="T11" fmla="*/ 673 w 673"/>
                <a:gd name="T12" fmla="*/ 673 h 67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673" h="673">
                  <a:moveTo>
                    <a:pt x="0" y="672"/>
                  </a:moveTo>
                  <a:lnTo>
                    <a:pt x="672" y="672"/>
                  </a:lnTo>
                  <a:lnTo>
                    <a:pt x="672" y="0"/>
                  </a:lnTo>
                </a:path>
              </a:pathLst>
            </a:custGeom>
            <a:noFill/>
            <a:ln w="12700" cap="rnd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91" name="Line 34"/>
            <p:cNvSpPr>
              <a:spLocks noChangeShapeType="1"/>
            </p:cNvSpPr>
            <p:nvPr/>
          </p:nvSpPr>
          <p:spPr bwMode="auto">
            <a:xfrm flipV="1">
              <a:off x="2217" y="2105"/>
              <a:ext cx="223" cy="2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2" name="Line 35"/>
            <p:cNvSpPr>
              <a:spLocks noChangeShapeType="1"/>
            </p:cNvSpPr>
            <p:nvPr/>
          </p:nvSpPr>
          <p:spPr bwMode="auto">
            <a:xfrm>
              <a:off x="2265" y="1497"/>
              <a:ext cx="367" cy="31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3" name="Line 36"/>
            <p:cNvSpPr>
              <a:spLocks noChangeShapeType="1"/>
            </p:cNvSpPr>
            <p:nvPr/>
          </p:nvSpPr>
          <p:spPr bwMode="auto">
            <a:xfrm>
              <a:off x="1065" y="720"/>
              <a:ext cx="1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4" name="Line 37"/>
            <p:cNvSpPr>
              <a:spLocks noChangeShapeType="1"/>
            </p:cNvSpPr>
            <p:nvPr/>
          </p:nvSpPr>
          <p:spPr bwMode="auto">
            <a:xfrm>
              <a:off x="1065" y="1488"/>
              <a:ext cx="1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5" name="Line 38"/>
            <p:cNvSpPr>
              <a:spLocks noChangeShapeType="1"/>
            </p:cNvSpPr>
            <p:nvPr/>
          </p:nvSpPr>
          <p:spPr bwMode="auto">
            <a:xfrm>
              <a:off x="1113" y="2352"/>
              <a:ext cx="12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6" name="Line 39"/>
            <p:cNvSpPr>
              <a:spLocks noChangeShapeType="1"/>
            </p:cNvSpPr>
            <p:nvPr/>
          </p:nvSpPr>
          <p:spPr bwMode="auto">
            <a:xfrm>
              <a:off x="1113" y="3264"/>
              <a:ext cx="127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7" name="Line 40"/>
            <p:cNvSpPr>
              <a:spLocks noChangeShapeType="1"/>
            </p:cNvSpPr>
            <p:nvPr/>
          </p:nvSpPr>
          <p:spPr bwMode="auto">
            <a:xfrm>
              <a:off x="3273" y="2016"/>
              <a:ext cx="17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8" name="Line 41"/>
            <p:cNvSpPr>
              <a:spLocks noChangeShapeType="1"/>
            </p:cNvSpPr>
            <p:nvPr/>
          </p:nvSpPr>
          <p:spPr bwMode="auto">
            <a:xfrm>
              <a:off x="4377" y="2016"/>
              <a:ext cx="22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99" name="Rectangle 42"/>
            <p:cNvSpPr>
              <a:spLocks noChangeArrowheads="1"/>
            </p:cNvSpPr>
            <p:nvPr/>
          </p:nvSpPr>
          <p:spPr bwMode="auto">
            <a:xfrm>
              <a:off x="4695" y="2194"/>
              <a:ext cx="816" cy="23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006600"/>
                  </a:solidFill>
                </a:rPr>
                <a:t>Customer</a:t>
              </a:r>
            </a:p>
          </p:txBody>
        </p:sp>
      </p:grpSp>
      <p:sp>
        <p:nvSpPr>
          <p:cNvPr id="2061" name="Text Box 43"/>
          <p:cNvSpPr txBox="1">
            <a:spLocks noChangeArrowheads="1"/>
          </p:cNvSpPr>
          <p:nvPr/>
        </p:nvSpPr>
        <p:spPr bwMode="auto">
          <a:xfrm>
            <a:off x="3010248" y="697663"/>
            <a:ext cx="60595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chemeClr val="tx2"/>
                </a:solidFill>
              </a:rPr>
              <a:t>Warehouse Functions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063" name="TextBox 44"/>
          <p:cNvSpPr txBox="1">
            <a:spLocks noChangeArrowheads="1"/>
          </p:cNvSpPr>
          <p:nvPr/>
        </p:nvSpPr>
        <p:spPr bwMode="auto">
          <a:xfrm>
            <a:off x="600362" y="1711572"/>
            <a:ext cx="1327150" cy="461963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Holding</a:t>
            </a:r>
          </a:p>
        </p:txBody>
      </p:sp>
      <p:sp>
        <p:nvSpPr>
          <p:cNvPr id="2064" name="TextBox 45"/>
          <p:cNvSpPr txBox="1">
            <a:spLocks noChangeArrowheads="1"/>
          </p:cNvSpPr>
          <p:nvPr/>
        </p:nvSpPr>
        <p:spPr bwMode="auto">
          <a:xfrm>
            <a:off x="578425" y="3207603"/>
            <a:ext cx="2698175" cy="830997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Consolidation</a:t>
            </a:r>
          </a:p>
          <a:p>
            <a:r>
              <a:rPr lang="en-US" dirty="0">
                <a:solidFill>
                  <a:srgbClr val="FFFF00"/>
                </a:solidFill>
              </a:rPr>
              <a:t>(merge in transit)</a:t>
            </a:r>
          </a:p>
        </p:txBody>
      </p:sp>
      <p:sp>
        <p:nvSpPr>
          <p:cNvPr id="2065" name="TextBox 46"/>
          <p:cNvSpPr txBox="1">
            <a:spLocks noChangeArrowheads="1"/>
          </p:cNvSpPr>
          <p:nvPr/>
        </p:nvSpPr>
        <p:spPr bwMode="auto">
          <a:xfrm>
            <a:off x="583068" y="5099562"/>
            <a:ext cx="1776448" cy="830997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Break-bulk</a:t>
            </a:r>
          </a:p>
          <a:p>
            <a:pPr algn="ctr"/>
            <a:r>
              <a:rPr lang="en-US" dirty="0">
                <a:solidFill>
                  <a:srgbClr val="FFFF00"/>
                </a:solidFill>
              </a:rPr>
              <a:t>(mixing)</a:t>
            </a:r>
          </a:p>
        </p:txBody>
      </p:sp>
      <p:grpSp>
        <p:nvGrpSpPr>
          <p:cNvPr id="3" name="Group 50"/>
          <p:cNvGrpSpPr>
            <a:grpSpLocks/>
          </p:cNvGrpSpPr>
          <p:nvPr/>
        </p:nvGrpSpPr>
        <p:grpSpPr bwMode="auto">
          <a:xfrm rot="16200000">
            <a:off x="1495535" y="1650361"/>
            <a:ext cx="1733332" cy="4114799"/>
            <a:chOff x="2633020" y="653404"/>
            <a:chExt cx="1733332" cy="4114799"/>
          </a:xfrm>
        </p:grpSpPr>
        <p:sp>
          <p:nvSpPr>
            <p:cNvPr id="2068" name="Down Arrow 48"/>
            <p:cNvSpPr>
              <a:spLocks noChangeArrowheads="1"/>
            </p:cNvSpPr>
            <p:nvPr/>
          </p:nvSpPr>
          <p:spPr bwMode="auto">
            <a:xfrm>
              <a:off x="2940247" y="4158603"/>
              <a:ext cx="1143000" cy="6096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66FF66"/>
            </a:solidFill>
            <a:ln w="28575" algn="ctr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9900"/>
                </a:solidFill>
              </a:endParaRPr>
            </a:p>
          </p:txBody>
        </p:sp>
        <p:sp>
          <p:nvSpPr>
            <p:cNvPr id="2069" name="Oval 49"/>
            <p:cNvSpPr>
              <a:spLocks noChangeArrowheads="1"/>
            </p:cNvSpPr>
            <p:nvPr/>
          </p:nvSpPr>
          <p:spPr bwMode="auto">
            <a:xfrm>
              <a:off x="2633020" y="653404"/>
              <a:ext cx="1733332" cy="3472807"/>
            </a:xfrm>
            <a:prstGeom prst="ellipse">
              <a:avLst/>
            </a:prstGeom>
            <a:noFill/>
            <a:ln w="28575" algn="ctr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266483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Text Box 43"/>
          <p:cNvSpPr txBox="1">
            <a:spLocks noChangeArrowheads="1"/>
          </p:cNvSpPr>
          <p:nvPr/>
        </p:nvSpPr>
        <p:spPr bwMode="auto">
          <a:xfrm>
            <a:off x="3010248" y="697663"/>
            <a:ext cx="605954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4400" dirty="0">
                <a:solidFill>
                  <a:schemeClr val="tx2"/>
                </a:solidFill>
              </a:rPr>
              <a:t>Warehouse Functions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063" name="TextBox 44"/>
          <p:cNvSpPr txBox="1">
            <a:spLocks noChangeArrowheads="1"/>
          </p:cNvSpPr>
          <p:nvPr/>
        </p:nvSpPr>
        <p:spPr bwMode="auto">
          <a:xfrm>
            <a:off x="600362" y="1711572"/>
            <a:ext cx="1327150" cy="461963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rgbClr val="FFFF00"/>
                </a:solidFill>
              </a:rPr>
              <a:t>Holding</a:t>
            </a:r>
          </a:p>
        </p:txBody>
      </p:sp>
      <p:sp>
        <p:nvSpPr>
          <p:cNvPr id="2064" name="TextBox 45"/>
          <p:cNvSpPr txBox="1">
            <a:spLocks noChangeArrowheads="1"/>
          </p:cNvSpPr>
          <p:nvPr/>
        </p:nvSpPr>
        <p:spPr bwMode="auto">
          <a:xfrm>
            <a:off x="578425" y="3207603"/>
            <a:ext cx="2698175" cy="830997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Consolidation</a:t>
            </a:r>
          </a:p>
          <a:p>
            <a:r>
              <a:rPr lang="en-US" dirty="0">
                <a:solidFill>
                  <a:srgbClr val="FFFF00"/>
                </a:solidFill>
              </a:rPr>
              <a:t>(merge in transit)</a:t>
            </a:r>
          </a:p>
        </p:txBody>
      </p:sp>
      <p:sp>
        <p:nvSpPr>
          <p:cNvPr id="2065" name="TextBox 46"/>
          <p:cNvSpPr txBox="1">
            <a:spLocks noChangeArrowheads="1"/>
          </p:cNvSpPr>
          <p:nvPr/>
        </p:nvSpPr>
        <p:spPr bwMode="auto">
          <a:xfrm>
            <a:off x="583068" y="5099562"/>
            <a:ext cx="1776448" cy="830997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Break-bulk</a:t>
            </a:r>
          </a:p>
          <a:p>
            <a:pPr algn="ctr"/>
            <a:r>
              <a:rPr lang="en-US" dirty="0">
                <a:solidFill>
                  <a:srgbClr val="FFFF00"/>
                </a:solidFill>
              </a:rPr>
              <a:t>(mixing)</a:t>
            </a:r>
          </a:p>
        </p:txBody>
      </p:sp>
      <p:grpSp>
        <p:nvGrpSpPr>
          <p:cNvPr id="3" name="Group 50"/>
          <p:cNvGrpSpPr>
            <a:grpSpLocks/>
          </p:cNvGrpSpPr>
          <p:nvPr/>
        </p:nvGrpSpPr>
        <p:grpSpPr bwMode="auto">
          <a:xfrm rot="16200000">
            <a:off x="1073996" y="3898276"/>
            <a:ext cx="1733332" cy="3271716"/>
            <a:chOff x="2633020" y="653406"/>
            <a:chExt cx="1733332" cy="3271716"/>
          </a:xfrm>
        </p:grpSpPr>
        <p:sp>
          <p:nvSpPr>
            <p:cNvPr id="2068" name="Down Arrow 48"/>
            <p:cNvSpPr>
              <a:spLocks noChangeArrowheads="1"/>
            </p:cNvSpPr>
            <p:nvPr/>
          </p:nvSpPr>
          <p:spPr bwMode="auto">
            <a:xfrm rot="20003199">
              <a:off x="3166630" y="3315522"/>
              <a:ext cx="1143000" cy="609600"/>
            </a:xfrm>
            <a:prstGeom prst="downArrow">
              <a:avLst>
                <a:gd name="adj1" fmla="val 50000"/>
                <a:gd name="adj2" fmla="val 50000"/>
              </a:avLst>
            </a:prstGeom>
            <a:solidFill>
              <a:srgbClr val="66FF66"/>
            </a:solidFill>
            <a:ln w="28575" algn="ctr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>
                <a:solidFill>
                  <a:srgbClr val="009900"/>
                </a:solidFill>
              </a:endParaRPr>
            </a:p>
          </p:txBody>
        </p:sp>
        <p:sp>
          <p:nvSpPr>
            <p:cNvPr id="2069" name="Oval 49"/>
            <p:cNvSpPr>
              <a:spLocks noChangeArrowheads="1"/>
            </p:cNvSpPr>
            <p:nvPr/>
          </p:nvSpPr>
          <p:spPr bwMode="auto">
            <a:xfrm>
              <a:off x="2633020" y="653406"/>
              <a:ext cx="1733332" cy="2705448"/>
            </a:xfrm>
            <a:prstGeom prst="ellipse">
              <a:avLst/>
            </a:prstGeom>
            <a:noFill/>
            <a:ln w="28575" algn="ctr">
              <a:solidFill>
                <a:srgbClr val="0099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0" name="Group 132"/>
          <p:cNvGrpSpPr>
            <a:grpSpLocks/>
          </p:cNvGrpSpPr>
          <p:nvPr/>
        </p:nvGrpSpPr>
        <p:grpSpPr bwMode="auto">
          <a:xfrm>
            <a:off x="3546475" y="2362200"/>
            <a:ext cx="8008938" cy="4114800"/>
            <a:chOff x="927100" y="2411413"/>
            <a:chExt cx="8008938" cy="4114800"/>
          </a:xfrm>
        </p:grpSpPr>
        <p:grpSp>
          <p:nvGrpSpPr>
            <p:cNvPr id="51" name="Group 3"/>
            <p:cNvGrpSpPr>
              <a:grpSpLocks/>
            </p:cNvGrpSpPr>
            <p:nvPr/>
          </p:nvGrpSpPr>
          <p:grpSpPr bwMode="auto">
            <a:xfrm>
              <a:off x="5918200" y="4511675"/>
              <a:ext cx="1266825" cy="1027113"/>
              <a:chOff x="3689" y="2145"/>
              <a:chExt cx="798" cy="647"/>
            </a:xfrm>
          </p:grpSpPr>
          <p:sp>
            <p:nvSpPr>
              <p:cNvPr id="143" name="Freeform 4"/>
              <p:cNvSpPr>
                <a:spLocks/>
              </p:cNvSpPr>
              <p:nvPr/>
            </p:nvSpPr>
            <p:spPr bwMode="auto">
              <a:xfrm>
                <a:off x="3707" y="2145"/>
                <a:ext cx="650" cy="477"/>
              </a:xfrm>
              <a:custGeom>
                <a:avLst/>
                <a:gdLst>
                  <a:gd name="T0" fmla="*/ 519 w 650"/>
                  <a:gd name="T1" fmla="*/ 452 h 477"/>
                  <a:gd name="T2" fmla="*/ 562 w 650"/>
                  <a:gd name="T3" fmla="*/ 476 h 477"/>
                  <a:gd name="T4" fmla="*/ 649 w 650"/>
                  <a:gd name="T5" fmla="*/ 324 h 477"/>
                  <a:gd name="T6" fmla="*/ 87 w 650"/>
                  <a:gd name="T7" fmla="*/ 0 h 477"/>
                  <a:gd name="T8" fmla="*/ 0 w 650"/>
                  <a:gd name="T9" fmla="*/ 152 h 477"/>
                  <a:gd name="T10" fmla="*/ 519 w 650"/>
                  <a:gd name="T11" fmla="*/ 452 h 4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50"/>
                  <a:gd name="T19" fmla="*/ 0 h 477"/>
                  <a:gd name="T20" fmla="*/ 650 w 650"/>
                  <a:gd name="T21" fmla="*/ 477 h 4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50" h="477">
                    <a:moveTo>
                      <a:pt x="519" y="452"/>
                    </a:moveTo>
                    <a:lnTo>
                      <a:pt x="562" y="476"/>
                    </a:lnTo>
                    <a:lnTo>
                      <a:pt x="649" y="324"/>
                    </a:lnTo>
                    <a:lnTo>
                      <a:pt x="87" y="0"/>
                    </a:lnTo>
                    <a:lnTo>
                      <a:pt x="0" y="152"/>
                    </a:lnTo>
                    <a:lnTo>
                      <a:pt x="519" y="452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5"/>
              <p:cNvSpPr>
                <a:spLocks/>
              </p:cNvSpPr>
              <p:nvPr/>
            </p:nvSpPr>
            <p:spPr bwMode="auto">
              <a:xfrm>
                <a:off x="4188" y="2578"/>
                <a:ext cx="39" cy="25"/>
              </a:xfrm>
              <a:custGeom>
                <a:avLst/>
                <a:gdLst>
                  <a:gd name="T0" fmla="*/ 0 w 39"/>
                  <a:gd name="T1" fmla="*/ 9 h 25"/>
                  <a:gd name="T2" fmla="*/ 5 w 39"/>
                  <a:gd name="T3" fmla="*/ 0 h 25"/>
                  <a:gd name="T4" fmla="*/ 38 w 39"/>
                  <a:gd name="T5" fmla="*/ 19 h 25"/>
                  <a:gd name="T6" fmla="*/ 35 w 39"/>
                  <a:gd name="T7" fmla="*/ 24 h 25"/>
                  <a:gd name="T8" fmla="*/ 0 w 39"/>
                  <a:gd name="T9" fmla="*/ 9 h 2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25"/>
                  <a:gd name="T17" fmla="*/ 39 w 39"/>
                  <a:gd name="T18" fmla="*/ 25 h 2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25">
                    <a:moveTo>
                      <a:pt x="0" y="9"/>
                    </a:moveTo>
                    <a:lnTo>
                      <a:pt x="5" y="0"/>
                    </a:lnTo>
                    <a:lnTo>
                      <a:pt x="38" y="19"/>
                    </a:lnTo>
                    <a:lnTo>
                      <a:pt x="35" y="24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6"/>
              <p:cNvSpPr>
                <a:spLocks/>
              </p:cNvSpPr>
              <p:nvPr/>
            </p:nvSpPr>
            <p:spPr bwMode="auto">
              <a:xfrm>
                <a:off x="3689" y="2301"/>
                <a:ext cx="298" cy="179"/>
              </a:xfrm>
              <a:custGeom>
                <a:avLst/>
                <a:gdLst>
                  <a:gd name="T0" fmla="*/ 286 w 298"/>
                  <a:gd name="T1" fmla="*/ 178 h 179"/>
                  <a:gd name="T2" fmla="*/ 194 w 298"/>
                  <a:gd name="T3" fmla="*/ 124 h 179"/>
                  <a:gd name="T4" fmla="*/ 191 w 298"/>
                  <a:gd name="T5" fmla="*/ 119 h 179"/>
                  <a:gd name="T6" fmla="*/ 190 w 298"/>
                  <a:gd name="T7" fmla="*/ 114 h 179"/>
                  <a:gd name="T8" fmla="*/ 189 w 298"/>
                  <a:gd name="T9" fmla="*/ 111 h 179"/>
                  <a:gd name="T10" fmla="*/ 187 w 298"/>
                  <a:gd name="T11" fmla="*/ 107 h 179"/>
                  <a:gd name="T12" fmla="*/ 183 w 298"/>
                  <a:gd name="T13" fmla="*/ 105 h 179"/>
                  <a:gd name="T14" fmla="*/ 179 w 298"/>
                  <a:gd name="T15" fmla="*/ 101 h 179"/>
                  <a:gd name="T16" fmla="*/ 176 w 298"/>
                  <a:gd name="T17" fmla="*/ 99 h 179"/>
                  <a:gd name="T18" fmla="*/ 172 w 298"/>
                  <a:gd name="T19" fmla="*/ 97 h 179"/>
                  <a:gd name="T20" fmla="*/ 169 w 298"/>
                  <a:gd name="T21" fmla="*/ 95 h 179"/>
                  <a:gd name="T22" fmla="*/ 164 w 298"/>
                  <a:gd name="T23" fmla="*/ 94 h 179"/>
                  <a:gd name="T24" fmla="*/ 161 w 298"/>
                  <a:gd name="T25" fmla="*/ 92 h 179"/>
                  <a:gd name="T26" fmla="*/ 156 w 298"/>
                  <a:gd name="T27" fmla="*/ 92 h 179"/>
                  <a:gd name="T28" fmla="*/ 150 w 298"/>
                  <a:gd name="T29" fmla="*/ 91 h 179"/>
                  <a:gd name="T30" fmla="*/ 146 w 298"/>
                  <a:gd name="T31" fmla="*/ 93 h 179"/>
                  <a:gd name="T32" fmla="*/ 142 w 298"/>
                  <a:gd name="T33" fmla="*/ 94 h 179"/>
                  <a:gd name="T34" fmla="*/ 138 w 298"/>
                  <a:gd name="T35" fmla="*/ 96 h 179"/>
                  <a:gd name="T36" fmla="*/ 133 w 298"/>
                  <a:gd name="T37" fmla="*/ 98 h 179"/>
                  <a:gd name="T38" fmla="*/ 129 w 298"/>
                  <a:gd name="T39" fmla="*/ 99 h 179"/>
                  <a:gd name="T40" fmla="*/ 128 w 298"/>
                  <a:gd name="T41" fmla="*/ 100 h 179"/>
                  <a:gd name="T42" fmla="*/ 127 w 298"/>
                  <a:gd name="T43" fmla="*/ 95 h 179"/>
                  <a:gd name="T44" fmla="*/ 127 w 298"/>
                  <a:gd name="T45" fmla="*/ 90 h 179"/>
                  <a:gd name="T46" fmla="*/ 127 w 298"/>
                  <a:gd name="T47" fmla="*/ 86 h 179"/>
                  <a:gd name="T48" fmla="*/ 125 w 298"/>
                  <a:gd name="T49" fmla="*/ 81 h 179"/>
                  <a:gd name="T50" fmla="*/ 123 w 298"/>
                  <a:gd name="T51" fmla="*/ 76 h 179"/>
                  <a:gd name="T52" fmla="*/ 122 w 298"/>
                  <a:gd name="T53" fmla="*/ 73 h 179"/>
                  <a:gd name="T54" fmla="*/ 120 w 298"/>
                  <a:gd name="T55" fmla="*/ 69 h 179"/>
                  <a:gd name="T56" fmla="*/ 115 w 298"/>
                  <a:gd name="T57" fmla="*/ 66 h 179"/>
                  <a:gd name="T58" fmla="*/ 112 w 298"/>
                  <a:gd name="T59" fmla="*/ 63 h 179"/>
                  <a:gd name="T60" fmla="*/ 109 w 298"/>
                  <a:gd name="T61" fmla="*/ 61 h 179"/>
                  <a:gd name="T62" fmla="*/ 105 w 298"/>
                  <a:gd name="T63" fmla="*/ 59 h 179"/>
                  <a:gd name="T64" fmla="*/ 100 w 298"/>
                  <a:gd name="T65" fmla="*/ 56 h 179"/>
                  <a:gd name="T66" fmla="*/ 96 w 298"/>
                  <a:gd name="T67" fmla="*/ 55 h 179"/>
                  <a:gd name="T68" fmla="*/ 94 w 298"/>
                  <a:gd name="T69" fmla="*/ 54 h 179"/>
                  <a:gd name="T70" fmla="*/ 88 w 298"/>
                  <a:gd name="T71" fmla="*/ 53 h 179"/>
                  <a:gd name="T72" fmla="*/ 83 w 298"/>
                  <a:gd name="T73" fmla="*/ 53 h 179"/>
                  <a:gd name="T74" fmla="*/ 80 w 298"/>
                  <a:gd name="T75" fmla="*/ 55 h 179"/>
                  <a:gd name="T76" fmla="*/ 75 w 298"/>
                  <a:gd name="T77" fmla="*/ 56 h 179"/>
                  <a:gd name="T78" fmla="*/ 65 w 298"/>
                  <a:gd name="T79" fmla="*/ 50 h 179"/>
                  <a:gd name="T80" fmla="*/ 40 w 298"/>
                  <a:gd name="T81" fmla="*/ 93 h 179"/>
                  <a:gd name="T82" fmla="*/ 38 w 298"/>
                  <a:gd name="T83" fmla="*/ 92 h 179"/>
                  <a:gd name="T84" fmla="*/ 63 w 298"/>
                  <a:gd name="T85" fmla="*/ 49 h 179"/>
                  <a:gd name="T86" fmla="*/ 19 w 298"/>
                  <a:gd name="T87" fmla="*/ 23 h 179"/>
                  <a:gd name="T88" fmla="*/ 5 w 298"/>
                  <a:gd name="T89" fmla="*/ 47 h 179"/>
                  <a:gd name="T90" fmla="*/ 0 w 298"/>
                  <a:gd name="T91" fmla="*/ 44 h 179"/>
                  <a:gd name="T92" fmla="*/ 25 w 298"/>
                  <a:gd name="T93" fmla="*/ 0 h 179"/>
                  <a:gd name="T94" fmla="*/ 297 w 298"/>
                  <a:gd name="T95" fmla="*/ 158 h 179"/>
                  <a:gd name="T96" fmla="*/ 286 w 298"/>
                  <a:gd name="T97" fmla="*/ 178 h 179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98"/>
                  <a:gd name="T148" fmla="*/ 0 h 179"/>
                  <a:gd name="T149" fmla="*/ 298 w 298"/>
                  <a:gd name="T150" fmla="*/ 179 h 179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98" h="179">
                    <a:moveTo>
                      <a:pt x="286" y="178"/>
                    </a:moveTo>
                    <a:lnTo>
                      <a:pt x="194" y="124"/>
                    </a:lnTo>
                    <a:lnTo>
                      <a:pt x="191" y="119"/>
                    </a:lnTo>
                    <a:lnTo>
                      <a:pt x="190" y="114"/>
                    </a:lnTo>
                    <a:lnTo>
                      <a:pt x="189" y="111"/>
                    </a:lnTo>
                    <a:lnTo>
                      <a:pt x="187" y="107"/>
                    </a:lnTo>
                    <a:lnTo>
                      <a:pt x="183" y="105"/>
                    </a:lnTo>
                    <a:lnTo>
                      <a:pt x="179" y="101"/>
                    </a:lnTo>
                    <a:lnTo>
                      <a:pt x="176" y="99"/>
                    </a:lnTo>
                    <a:lnTo>
                      <a:pt x="172" y="97"/>
                    </a:lnTo>
                    <a:lnTo>
                      <a:pt x="169" y="95"/>
                    </a:lnTo>
                    <a:lnTo>
                      <a:pt x="164" y="94"/>
                    </a:lnTo>
                    <a:lnTo>
                      <a:pt x="161" y="92"/>
                    </a:lnTo>
                    <a:lnTo>
                      <a:pt x="156" y="92"/>
                    </a:lnTo>
                    <a:lnTo>
                      <a:pt x="150" y="91"/>
                    </a:lnTo>
                    <a:lnTo>
                      <a:pt x="146" y="93"/>
                    </a:lnTo>
                    <a:lnTo>
                      <a:pt x="142" y="94"/>
                    </a:lnTo>
                    <a:lnTo>
                      <a:pt x="138" y="96"/>
                    </a:lnTo>
                    <a:lnTo>
                      <a:pt x="133" y="98"/>
                    </a:lnTo>
                    <a:lnTo>
                      <a:pt x="129" y="99"/>
                    </a:lnTo>
                    <a:lnTo>
                      <a:pt x="128" y="100"/>
                    </a:lnTo>
                    <a:lnTo>
                      <a:pt x="127" y="95"/>
                    </a:lnTo>
                    <a:lnTo>
                      <a:pt x="127" y="90"/>
                    </a:lnTo>
                    <a:lnTo>
                      <a:pt x="127" y="86"/>
                    </a:lnTo>
                    <a:lnTo>
                      <a:pt x="125" y="81"/>
                    </a:lnTo>
                    <a:lnTo>
                      <a:pt x="123" y="76"/>
                    </a:lnTo>
                    <a:lnTo>
                      <a:pt x="122" y="73"/>
                    </a:lnTo>
                    <a:lnTo>
                      <a:pt x="120" y="69"/>
                    </a:lnTo>
                    <a:lnTo>
                      <a:pt x="115" y="66"/>
                    </a:lnTo>
                    <a:lnTo>
                      <a:pt x="112" y="63"/>
                    </a:lnTo>
                    <a:lnTo>
                      <a:pt x="109" y="61"/>
                    </a:lnTo>
                    <a:lnTo>
                      <a:pt x="105" y="59"/>
                    </a:lnTo>
                    <a:lnTo>
                      <a:pt x="100" y="56"/>
                    </a:lnTo>
                    <a:lnTo>
                      <a:pt x="96" y="55"/>
                    </a:lnTo>
                    <a:lnTo>
                      <a:pt x="94" y="54"/>
                    </a:lnTo>
                    <a:lnTo>
                      <a:pt x="88" y="53"/>
                    </a:lnTo>
                    <a:lnTo>
                      <a:pt x="83" y="53"/>
                    </a:lnTo>
                    <a:lnTo>
                      <a:pt x="80" y="55"/>
                    </a:lnTo>
                    <a:lnTo>
                      <a:pt x="75" y="56"/>
                    </a:lnTo>
                    <a:lnTo>
                      <a:pt x="65" y="50"/>
                    </a:lnTo>
                    <a:lnTo>
                      <a:pt x="40" y="93"/>
                    </a:lnTo>
                    <a:lnTo>
                      <a:pt x="38" y="92"/>
                    </a:lnTo>
                    <a:lnTo>
                      <a:pt x="63" y="49"/>
                    </a:lnTo>
                    <a:lnTo>
                      <a:pt x="19" y="23"/>
                    </a:lnTo>
                    <a:lnTo>
                      <a:pt x="5" y="47"/>
                    </a:lnTo>
                    <a:lnTo>
                      <a:pt x="0" y="44"/>
                    </a:lnTo>
                    <a:lnTo>
                      <a:pt x="25" y="0"/>
                    </a:lnTo>
                    <a:lnTo>
                      <a:pt x="297" y="158"/>
                    </a:lnTo>
                    <a:lnTo>
                      <a:pt x="286" y="178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7"/>
              <p:cNvSpPr>
                <a:spLocks/>
              </p:cNvSpPr>
              <p:nvPr/>
            </p:nvSpPr>
            <p:spPr bwMode="auto">
              <a:xfrm>
                <a:off x="4095" y="2564"/>
                <a:ext cx="36" cy="45"/>
              </a:xfrm>
              <a:custGeom>
                <a:avLst/>
                <a:gdLst>
                  <a:gd name="T0" fmla="*/ 2 w 36"/>
                  <a:gd name="T1" fmla="*/ 44 h 45"/>
                  <a:gd name="T2" fmla="*/ 0 w 36"/>
                  <a:gd name="T3" fmla="*/ 43 h 45"/>
                  <a:gd name="T4" fmla="*/ 25 w 36"/>
                  <a:gd name="T5" fmla="*/ 0 h 45"/>
                  <a:gd name="T6" fmla="*/ 35 w 36"/>
                  <a:gd name="T7" fmla="*/ 6 h 45"/>
                  <a:gd name="T8" fmla="*/ 30 w 36"/>
                  <a:gd name="T9" fmla="*/ 7 h 45"/>
                  <a:gd name="T10" fmla="*/ 27 w 36"/>
                  <a:gd name="T11" fmla="*/ 8 h 45"/>
                  <a:gd name="T12" fmla="*/ 23 w 36"/>
                  <a:gd name="T13" fmla="*/ 10 h 45"/>
                  <a:gd name="T14" fmla="*/ 20 w 36"/>
                  <a:gd name="T15" fmla="*/ 13 h 45"/>
                  <a:gd name="T16" fmla="*/ 2 w 36"/>
                  <a:gd name="T17" fmla="*/ 44 h 4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36"/>
                  <a:gd name="T28" fmla="*/ 0 h 45"/>
                  <a:gd name="T29" fmla="*/ 36 w 36"/>
                  <a:gd name="T30" fmla="*/ 45 h 45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36" h="45">
                    <a:moveTo>
                      <a:pt x="2" y="44"/>
                    </a:moveTo>
                    <a:lnTo>
                      <a:pt x="0" y="43"/>
                    </a:lnTo>
                    <a:lnTo>
                      <a:pt x="25" y="0"/>
                    </a:lnTo>
                    <a:lnTo>
                      <a:pt x="35" y="6"/>
                    </a:lnTo>
                    <a:lnTo>
                      <a:pt x="30" y="7"/>
                    </a:lnTo>
                    <a:lnTo>
                      <a:pt x="27" y="8"/>
                    </a:lnTo>
                    <a:lnTo>
                      <a:pt x="23" y="10"/>
                    </a:lnTo>
                    <a:lnTo>
                      <a:pt x="20" y="13"/>
                    </a:lnTo>
                    <a:lnTo>
                      <a:pt x="2" y="44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8"/>
              <p:cNvSpPr>
                <a:spLocks/>
              </p:cNvSpPr>
              <p:nvPr/>
            </p:nvSpPr>
            <p:spPr bwMode="auto">
              <a:xfrm>
                <a:off x="4178" y="2583"/>
                <a:ext cx="57" cy="35"/>
              </a:xfrm>
              <a:custGeom>
                <a:avLst/>
                <a:gdLst>
                  <a:gd name="T0" fmla="*/ 4 w 57"/>
                  <a:gd name="T1" fmla="*/ 0 h 35"/>
                  <a:gd name="T2" fmla="*/ 0 w 57"/>
                  <a:gd name="T3" fmla="*/ 2 h 35"/>
                  <a:gd name="T4" fmla="*/ 2 w 57"/>
                  <a:gd name="T5" fmla="*/ 6 h 35"/>
                  <a:gd name="T6" fmla="*/ 4 w 57"/>
                  <a:gd name="T7" fmla="*/ 11 h 35"/>
                  <a:gd name="T8" fmla="*/ 5 w 57"/>
                  <a:gd name="T9" fmla="*/ 18 h 35"/>
                  <a:gd name="T10" fmla="*/ 5 w 57"/>
                  <a:gd name="T11" fmla="*/ 22 h 35"/>
                  <a:gd name="T12" fmla="*/ 6 w 57"/>
                  <a:gd name="T13" fmla="*/ 25 h 35"/>
                  <a:gd name="T14" fmla="*/ 5 w 57"/>
                  <a:gd name="T15" fmla="*/ 29 h 35"/>
                  <a:gd name="T16" fmla="*/ 5 w 57"/>
                  <a:gd name="T17" fmla="*/ 34 h 35"/>
                  <a:gd name="T18" fmla="*/ 7 w 57"/>
                  <a:gd name="T19" fmla="*/ 30 h 35"/>
                  <a:gd name="T20" fmla="*/ 10 w 57"/>
                  <a:gd name="T21" fmla="*/ 30 h 35"/>
                  <a:gd name="T22" fmla="*/ 15 w 57"/>
                  <a:gd name="T23" fmla="*/ 28 h 35"/>
                  <a:gd name="T24" fmla="*/ 21 w 57"/>
                  <a:gd name="T25" fmla="*/ 27 h 35"/>
                  <a:gd name="T26" fmla="*/ 25 w 57"/>
                  <a:gd name="T27" fmla="*/ 23 h 35"/>
                  <a:gd name="T28" fmla="*/ 29 w 57"/>
                  <a:gd name="T29" fmla="*/ 24 h 35"/>
                  <a:gd name="T30" fmla="*/ 33 w 57"/>
                  <a:gd name="T31" fmla="*/ 24 h 35"/>
                  <a:gd name="T32" fmla="*/ 38 w 57"/>
                  <a:gd name="T33" fmla="*/ 24 h 35"/>
                  <a:gd name="T34" fmla="*/ 41 w 57"/>
                  <a:gd name="T35" fmla="*/ 23 h 35"/>
                  <a:gd name="T36" fmla="*/ 47 w 57"/>
                  <a:gd name="T37" fmla="*/ 25 h 35"/>
                  <a:gd name="T38" fmla="*/ 50 w 57"/>
                  <a:gd name="T39" fmla="*/ 27 h 35"/>
                  <a:gd name="T40" fmla="*/ 54 w 57"/>
                  <a:gd name="T41" fmla="*/ 29 h 35"/>
                  <a:gd name="T42" fmla="*/ 56 w 57"/>
                  <a:gd name="T43" fmla="*/ 25 h 35"/>
                  <a:gd name="T44" fmla="*/ 4 w 57"/>
                  <a:gd name="T45" fmla="*/ 0 h 35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7"/>
                  <a:gd name="T70" fmla="*/ 0 h 35"/>
                  <a:gd name="T71" fmla="*/ 57 w 57"/>
                  <a:gd name="T72" fmla="*/ 35 h 35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7" h="35">
                    <a:moveTo>
                      <a:pt x="4" y="0"/>
                    </a:moveTo>
                    <a:lnTo>
                      <a:pt x="0" y="2"/>
                    </a:lnTo>
                    <a:lnTo>
                      <a:pt x="2" y="6"/>
                    </a:lnTo>
                    <a:lnTo>
                      <a:pt x="4" y="11"/>
                    </a:lnTo>
                    <a:lnTo>
                      <a:pt x="5" y="18"/>
                    </a:lnTo>
                    <a:lnTo>
                      <a:pt x="5" y="22"/>
                    </a:lnTo>
                    <a:lnTo>
                      <a:pt x="6" y="25"/>
                    </a:lnTo>
                    <a:lnTo>
                      <a:pt x="5" y="29"/>
                    </a:lnTo>
                    <a:lnTo>
                      <a:pt x="5" y="34"/>
                    </a:lnTo>
                    <a:lnTo>
                      <a:pt x="7" y="30"/>
                    </a:lnTo>
                    <a:lnTo>
                      <a:pt x="10" y="30"/>
                    </a:lnTo>
                    <a:lnTo>
                      <a:pt x="15" y="28"/>
                    </a:lnTo>
                    <a:lnTo>
                      <a:pt x="21" y="27"/>
                    </a:lnTo>
                    <a:lnTo>
                      <a:pt x="25" y="23"/>
                    </a:lnTo>
                    <a:lnTo>
                      <a:pt x="29" y="24"/>
                    </a:lnTo>
                    <a:lnTo>
                      <a:pt x="33" y="24"/>
                    </a:lnTo>
                    <a:lnTo>
                      <a:pt x="38" y="24"/>
                    </a:lnTo>
                    <a:lnTo>
                      <a:pt x="41" y="23"/>
                    </a:lnTo>
                    <a:lnTo>
                      <a:pt x="47" y="25"/>
                    </a:lnTo>
                    <a:lnTo>
                      <a:pt x="50" y="27"/>
                    </a:lnTo>
                    <a:lnTo>
                      <a:pt x="54" y="29"/>
                    </a:lnTo>
                    <a:lnTo>
                      <a:pt x="56" y="25"/>
                    </a:lnTo>
                    <a:lnTo>
                      <a:pt x="4" y="0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9"/>
              <p:cNvSpPr>
                <a:spLocks/>
              </p:cNvSpPr>
              <p:nvPr/>
            </p:nvSpPr>
            <p:spPr bwMode="auto">
              <a:xfrm>
                <a:off x="4369" y="2730"/>
                <a:ext cx="37" cy="38"/>
              </a:xfrm>
              <a:custGeom>
                <a:avLst/>
                <a:gdLst>
                  <a:gd name="T0" fmla="*/ 36 w 37"/>
                  <a:gd name="T1" fmla="*/ 19 h 38"/>
                  <a:gd name="T2" fmla="*/ 34 w 37"/>
                  <a:gd name="T3" fmla="*/ 23 h 38"/>
                  <a:gd name="T4" fmla="*/ 34 w 37"/>
                  <a:gd name="T5" fmla="*/ 25 h 38"/>
                  <a:gd name="T6" fmla="*/ 33 w 37"/>
                  <a:gd name="T7" fmla="*/ 27 h 38"/>
                  <a:gd name="T8" fmla="*/ 31 w 37"/>
                  <a:gd name="T9" fmla="*/ 31 h 38"/>
                  <a:gd name="T10" fmla="*/ 29 w 37"/>
                  <a:gd name="T11" fmla="*/ 31 h 38"/>
                  <a:gd name="T12" fmla="*/ 28 w 37"/>
                  <a:gd name="T13" fmla="*/ 33 h 38"/>
                  <a:gd name="T14" fmla="*/ 25 w 37"/>
                  <a:gd name="T15" fmla="*/ 34 h 38"/>
                  <a:gd name="T16" fmla="*/ 21 w 37"/>
                  <a:gd name="T17" fmla="*/ 36 h 38"/>
                  <a:gd name="T18" fmla="*/ 18 w 37"/>
                  <a:gd name="T19" fmla="*/ 37 h 38"/>
                  <a:gd name="T20" fmla="*/ 17 w 37"/>
                  <a:gd name="T21" fmla="*/ 36 h 38"/>
                  <a:gd name="T22" fmla="*/ 12 w 37"/>
                  <a:gd name="T23" fmla="*/ 36 h 38"/>
                  <a:gd name="T24" fmla="*/ 9 w 37"/>
                  <a:gd name="T25" fmla="*/ 34 h 38"/>
                  <a:gd name="T26" fmla="*/ 7 w 37"/>
                  <a:gd name="T27" fmla="*/ 33 h 38"/>
                  <a:gd name="T28" fmla="*/ 6 w 37"/>
                  <a:gd name="T29" fmla="*/ 30 h 38"/>
                  <a:gd name="T30" fmla="*/ 3 w 37"/>
                  <a:gd name="T31" fmla="*/ 28 h 38"/>
                  <a:gd name="T32" fmla="*/ 2 w 37"/>
                  <a:gd name="T33" fmla="*/ 25 h 38"/>
                  <a:gd name="T34" fmla="*/ 0 w 37"/>
                  <a:gd name="T35" fmla="*/ 24 h 38"/>
                  <a:gd name="T36" fmla="*/ 1 w 37"/>
                  <a:gd name="T37" fmla="*/ 20 h 38"/>
                  <a:gd name="T38" fmla="*/ 0 w 37"/>
                  <a:gd name="T39" fmla="*/ 17 h 38"/>
                  <a:gd name="T40" fmla="*/ 1 w 37"/>
                  <a:gd name="T41" fmla="*/ 15 h 38"/>
                  <a:gd name="T42" fmla="*/ 1 w 37"/>
                  <a:gd name="T43" fmla="*/ 11 h 38"/>
                  <a:gd name="T44" fmla="*/ 2 w 37"/>
                  <a:gd name="T45" fmla="*/ 9 h 38"/>
                  <a:gd name="T46" fmla="*/ 3 w 37"/>
                  <a:gd name="T47" fmla="*/ 7 h 38"/>
                  <a:gd name="T48" fmla="*/ 7 w 37"/>
                  <a:gd name="T49" fmla="*/ 5 h 38"/>
                  <a:gd name="T50" fmla="*/ 10 w 37"/>
                  <a:gd name="T51" fmla="*/ 4 h 38"/>
                  <a:gd name="T52" fmla="*/ 11 w 37"/>
                  <a:gd name="T53" fmla="*/ 3 h 38"/>
                  <a:gd name="T54" fmla="*/ 13 w 37"/>
                  <a:gd name="T55" fmla="*/ 2 h 38"/>
                  <a:gd name="T56" fmla="*/ 16 w 37"/>
                  <a:gd name="T57" fmla="*/ 1 h 38"/>
                  <a:gd name="T58" fmla="*/ 19 w 37"/>
                  <a:gd name="T59" fmla="*/ 0 h 38"/>
                  <a:gd name="T60" fmla="*/ 22 w 37"/>
                  <a:gd name="T61" fmla="*/ 2 h 38"/>
                  <a:gd name="T62" fmla="*/ 24 w 37"/>
                  <a:gd name="T63" fmla="*/ 3 h 38"/>
                  <a:gd name="T64" fmla="*/ 27 w 37"/>
                  <a:gd name="T65" fmla="*/ 5 h 38"/>
                  <a:gd name="T66" fmla="*/ 29 w 37"/>
                  <a:gd name="T67" fmla="*/ 6 h 38"/>
                  <a:gd name="T68" fmla="*/ 33 w 37"/>
                  <a:gd name="T69" fmla="*/ 8 h 38"/>
                  <a:gd name="T70" fmla="*/ 33 w 37"/>
                  <a:gd name="T71" fmla="*/ 11 h 38"/>
                  <a:gd name="T72" fmla="*/ 34 w 37"/>
                  <a:gd name="T73" fmla="*/ 14 h 38"/>
                  <a:gd name="T74" fmla="*/ 35 w 37"/>
                  <a:gd name="T75" fmla="*/ 17 h 38"/>
                  <a:gd name="T76" fmla="*/ 36 w 37"/>
                  <a:gd name="T77" fmla="*/ 19 h 38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7"/>
                  <a:gd name="T118" fmla="*/ 0 h 38"/>
                  <a:gd name="T119" fmla="*/ 37 w 37"/>
                  <a:gd name="T120" fmla="*/ 38 h 38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7" h="38">
                    <a:moveTo>
                      <a:pt x="36" y="19"/>
                    </a:moveTo>
                    <a:lnTo>
                      <a:pt x="34" y="23"/>
                    </a:lnTo>
                    <a:lnTo>
                      <a:pt x="34" y="25"/>
                    </a:lnTo>
                    <a:lnTo>
                      <a:pt x="33" y="27"/>
                    </a:lnTo>
                    <a:lnTo>
                      <a:pt x="31" y="31"/>
                    </a:lnTo>
                    <a:lnTo>
                      <a:pt x="29" y="31"/>
                    </a:lnTo>
                    <a:lnTo>
                      <a:pt x="28" y="33"/>
                    </a:lnTo>
                    <a:lnTo>
                      <a:pt x="25" y="34"/>
                    </a:lnTo>
                    <a:lnTo>
                      <a:pt x="21" y="36"/>
                    </a:lnTo>
                    <a:lnTo>
                      <a:pt x="18" y="37"/>
                    </a:lnTo>
                    <a:lnTo>
                      <a:pt x="17" y="36"/>
                    </a:lnTo>
                    <a:lnTo>
                      <a:pt x="12" y="36"/>
                    </a:lnTo>
                    <a:lnTo>
                      <a:pt x="9" y="34"/>
                    </a:lnTo>
                    <a:lnTo>
                      <a:pt x="7" y="33"/>
                    </a:lnTo>
                    <a:lnTo>
                      <a:pt x="6" y="30"/>
                    </a:lnTo>
                    <a:lnTo>
                      <a:pt x="3" y="28"/>
                    </a:lnTo>
                    <a:lnTo>
                      <a:pt x="2" y="25"/>
                    </a:lnTo>
                    <a:lnTo>
                      <a:pt x="0" y="24"/>
                    </a:lnTo>
                    <a:lnTo>
                      <a:pt x="1" y="20"/>
                    </a:lnTo>
                    <a:lnTo>
                      <a:pt x="0" y="17"/>
                    </a:lnTo>
                    <a:lnTo>
                      <a:pt x="1" y="15"/>
                    </a:lnTo>
                    <a:lnTo>
                      <a:pt x="1" y="11"/>
                    </a:lnTo>
                    <a:lnTo>
                      <a:pt x="2" y="9"/>
                    </a:lnTo>
                    <a:lnTo>
                      <a:pt x="3" y="7"/>
                    </a:lnTo>
                    <a:lnTo>
                      <a:pt x="7" y="5"/>
                    </a:lnTo>
                    <a:lnTo>
                      <a:pt x="10" y="4"/>
                    </a:lnTo>
                    <a:lnTo>
                      <a:pt x="11" y="3"/>
                    </a:lnTo>
                    <a:lnTo>
                      <a:pt x="13" y="2"/>
                    </a:lnTo>
                    <a:lnTo>
                      <a:pt x="16" y="1"/>
                    </a:lnTo>
                    <a:lnTo>
                      <a:pt x="19" y="0"/>
                    </a:lnTo>
                    <a:lnTo>
                      <a:pt x="22" y="2"/>
                    </a:lnTo>
                    <a:lnTo>
                      <a:pt x="24" y="3"/>
                    </a:lnTo>
                    <a:lnTo>
                      <a:pt x="27" y="5"/>
                    </a:lnTo>
                    <a:lnTo>
                      <a:pt x="29" y="6"/>
                    </a:lnTo>
                    <a:lnTo>
                      <a:pt x="33" y="8"/>
                    </a:lnTo>
                    <a:lnTo>
                      <a:pt x="33" y="11"/>
                    </a:lnTo>
                    <a:lnTo>
                      <a:pt x="34" y="14"/>
                    </a:lnTo>
                    <a:lnTo>
                      <a:pt x="35" y="17"/>
                    </a:lnTo>
                    <a:lnTo>
                      <a:pt x="36" y="19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10"/>
              <p:cNvSpPr>
                <a:spLocks/>
              </p:cNvSpPr>
              <p:nvPr/>
            </p:nvSpPr>
            <p:spPr bwMode="auto">
              <a:xfrm>
                <a:off x="4380" y="2742"/>
                <a:ext cx="17" cy="17"/>
              </a:xfrm>
              <a:custGeom>
                <a:avLst/>
                <a:gdLst>
                  <a:gd name="T0" fmla="*/ 3 w 17"/>
                  <a:gd name="T1" fmla="*/ 1 h 17"/>
                  <a:gd name="T2" fmla="*/ 6 w 17"/>
                  <a:gd name="T3" fmla="*/ 1 h 17"/>
                  <a:gd name="T4" fmla="*/ 8 w 17"/>
                  <a:gd name="T5" fmla="*/ 2 h 17"/>
                  <a:gd name="T6" fmla="*/ 9 w 17"/>
                  <a:gd name="T7" fmla="*/ 0 h 17"/>
                  <a:gd name="T8" fmla="*/ 12 w 17"/>
                  <a:gd name="T9" fmla="*/ 1 h 17"/>
                  <a:gd name="T10" fmla="*/ 13 w 17"/>
                  <a:gd name="T11" fmla="*/ 2 h 17"/>
                  <a:gd name="T12" fmla="*/ 14 w 17"/>
                  <a:gd name="T13" fmla="*/ 6 h 17"/>
                  <a:gd name="T14" fmla="*/ 13 w 17"/>
                  <a:gd name="T15" fmla="*/ 8 h 17"/>
                  <a:gd name="T16" fmla="*/ 16 w 17"/>
                  <a:gd name="T17" fmla="*/ 9 h 17"/>
                  <a:gd name="T18" fmla="*/ 14 w 17"/>
                  <a:gd name="T19" fmla="*/ 12 h 17"/>
                  <a:gd name="T20" fmla="*/ 13 w 17"/>
                  <a:gd name="T21" fmla="*/ 14 h 17"/>
                  <a:gd name="T22" fmla="*/ 9 w 17"/>
                  <a:gd name="T23" fmla="*/ 16 h 17"/>
                  <a:gd name="T24" fmla="*/ 6 w 17"/>
                  <a:gd name="T25" fmla="*/ 16 h 17"/>
                  <a:gd name="T26" fmla="*/ 4 w 17"/>
                  <a:gd name="T27" fmla="*/ 14 h 17"/>
                  <a:gd name="T28" fmla="*/ 2 w 17"/>
                  <a:gd name="T29" fmla="*/ 13 h 17"/>
                  <a:gd name="T30" fmla="*/ 1 w 17"/>
                  <a:gd name="T31" fmla="*/ 10 h 17"/>
                  <a:gd name="T32" fmla="*/ 0 w 17"/>
                  <a:gd name="T33" fmla="*/ 9 h 17"/>
                  <a:gd name="T34" fmla="*/ 1 w 17"/>
                  <a:gd name="T35" fmla="*/ 6 h 17"/>
                  <a:gd name="T36" fmla="*/ 2 w 17"/>
                  <a:gd name="T37" fmla="*/ 4 h 17"/>
                  <a:gd name="T38" fmla="*/ 3 w 17"/>
                  <a:gd name="T39" fmla="*/ 1 h 1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"/>
                  <a:gd name="T61" fmla="*/ 0 h 17"/>
                  <a:gd name="T62" fmla="*/ 17 w 17"/>
                  <a:gd name="T63" fmla="*/ 17 h 1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" h="17">
                    <a:moveTo>
                      <a:pt x="3" y="1"/>
                    </a:moveTo>
                    <a:lnTo>
                      <a:pt x="6" y="1"/>
                    </a:lnTo>
                    <a:lnTo>
                      <a:pt x="8" y="2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3" y="2"/>
                    </a:lnTo>
                    <a:lnTo>
                      <a:pt x="14" y="6"/>
                    </a:lnTo>
                    <a:lnTo>
                      <a:pt x="13" y="8"/>
                    </a:lnTo>
                    <a:lnTo>
                      <a:pt x="16" y="9"/>
                    </a:lnTo>
                    <a:lnTo>
                      <a:pt x="14" y="12"/>
                    </a:lnTo>
                    <a:lnTo>
                      <a:pt x="13" y="14"/>
                    </a:lnTo>
                    <a:lnTo>
                      <a:pt x="9" y="16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2" y="13"/>
                    </a:lnTo>
                    <a:lnTo>
                      <a:pt x="1" y="10"/>
                    </a:lnTo>
                    <a:lnTo>
                      <a:pt x="0" y="9"/>
                    </a:lnTo>
                    <a:lnTo>
                      <a:pt x="1" y="6"/>
                    </a:lnTo>
                    <a:lnTo>
                      <a:pt x="2" y="4"/>
                    </a:lnTo>
                    <a:lnTo>
                      <a:pt x="3" y="1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11"/>
              <p:cNvSpPr>
                <a:spLocks/>
              </p:cNvSpPr>
              <p:nvPr/>
            </p:nvSpPr>
            <p:spPr bwMode="auto">
              <a:xfrm>
                <a:off x="4353" y="2713"/>
                <a:ext cx="70" cy="71"/>
              </a:xfrm>
              <a:custGeom>
                <a:avLst/>
                <a:gdLst>
                  <a:gd name="T0" fmla="*/ 17 w 70"/>
                  <a:gd name="T1" fmla="*/ 28 h 71"/>
                  <a:gd name="T2" fmla="*/ 16 w 70"/>
                  <a:gd name="T3" fmla="*/ 34 h 71"/>
                  <a:gd name="T4" fmla="*/ 16 w 70"/>
                  <a:gd name="T5" fmla="*/ 41 h 71"/>
                  <a:gd name="T6" fmla="*/ 19 w 70"/>
                  <a:gd name="T7" fmla="*/ 45 h 71"/>
                  <a:gd name="T8" fmla="*/ 23 w 70"/>
                  <a:gd name="T9" fmla="*/ 50 h 71"/>
                  <a:gd name="T10" fmla="*/ 28 w 70"/>
                  <a:gd name="T11" fmla="*/ 53 h 71"/>
                  <a:gd name="T12" fmla="*/ 33 w 70"/>
                  <a:gd name="T13" fmla="*/ 53 h 71"/>
                  <a:gd name="T14" fmla="*/ 41 w 70"/>
                  <a:gd name="T15" fmla="*/ 51 h 71"/>
                  <a:gd name="T16" fmla="*/ 45 w 70"/>
                  <a:gd name="T17" fmla="*/ 48 h 71"/>
                  <a:gd name="T18" fmla="*/ 49 w 70"/>
                  <a:gd name="T19" fmla="*/ 44 h 71"/>
                  <a:gd name="T20" fmla="*/ 50 w 70"/>
                  <a:gd name="T21" fmla="*/ 40 h 71"/>
                  <a:gd name="T22" fmla="*/ 51 w 70"/>
                  <a:gd name="T23" fmla="*/ 34 h 71"/>
                  <a:gd name="T24" fmla="*/ 49 w 70"/>
                  <a:gd name="T25" fmla="*/ 28 h 71"/>
                  <a:gd name="T26" fmla="*/ 45 w 70"/>
                  <a:gd name="T27" fmla="*/ 23 h 71"/>
                  <a:gd name="T28" fmla="*/ 40 w 70"/>
                  <a:gd name="T29" fmla="*/ 20 h 71"/>
                  <a:gd name="T30" fmla="*/ 35 w 70"/>
                  <a:gd name="T31" fmla="*/ 17 h 71"/>
                  <a:gd name="T32" fmla="*/ 29 w 70"/>
                  <a:gd name="T33" fmla="*/ 19 h 71"/>
                  <a:gd name="T34" fmla="*/ 26 w 70"/>
                  <a:gd name="T35" fmla="*/ 21 h 71"/>
                  <a:gd name="T36" fmla="*/ 19 w 70"/>
                  <a:gd name="T37" fmla="*/ 24 h 71"/>
                  <a:gd name="T38" fmla="*/ 4 w 70"/>
                  <a:gd name="T39" fmla="*/ 18 h 71"/>
                  <a:gd name="T40" fmla="*/ 8 w 70"/>
                  <a:gd name="T41" fmla="*/ 11 h 71"/>
                  <a:gd name="T42" fmla="*/ 16 w 70"/>
                  <a:gd name="T43" fmla="*/ 6 h 71"/>
                  <a:gd name="T44" fmla="*/ 22 w 70"/>
                  <a:gd name="T45" fmla="*/ 3 h 71"/>
                  <a:gd name="T46" fmla="*/ 30 w 70"/>
                  <a:gd name="T47" fmla="*/ 1 h 71"/>
                  <a:gd name="T48" fmla="*/ 39 w 70"/>
                  <a:gd name="T49" fmla="*/ 1 h 71"/>
                  <a:gd name="T50" fmla="*/ 47 w 70"/>
                  <a:gd name="T51" fmla="*/ 3 h 71"/>
                  <a:gd name="T52" fmla="*/ 56 w 70"/>
                  <a:gd name="T53" fmla="*/ 8 h 71"/>
                  <a:gd name="T54" fmla="*/ 64 w 70"/>
                  <a:gd name="T55" fmla="*/ 15 h 71"/>
                  <a:gd name="T56" fmla="*/ 66 w 70"/>
                  <a:gd name="T57" fmla="*/ 24 h 71"/>
                  <a:gd name="T58" fmla="*/ 69 w 70"/>
                  <a:gd name="T59" fmla="*/ 30 h 71"/>
                  <a:gd name="T60" fmla="*/ 68 w 70"/>
                  <a:gd name="T61" fmla="*/ 41 h 71"/>
                  <a:gd name="T62" fmla="*/ 67 w 70"/>
                  <a:gd name="T63" fmla="*/ 47 h 71"/>
                  <a:gd name="T64" fmla="*/ 63 w 70"/>
                  <a:gd name="T65" fmla="*/ 54 h 71"/>
                  <a:gd name="T66" fmla="*/ 57 w 70"/>
                  <a:gd name="T67" fmla="*/ 60 h 71"/>
                  <a:gd name="T68" fmla="*/ 49 w 70"/>
                  <a:gd name="T69" fmla="*/ 65 h 71"/>
                  <a:gd name="T70" fmla="*/ 42 w 70"/>
                  <a:gd name="T71" fmla="*/ 68 h 71"/>
                  <a:gd name="T72" fmla="*/ 35 w 70"/>
                  <a:gd name="T73" fmla="*/ 68 h 71"/>
                  <a:gd name="T74" fmla="*/ 25 w 70"/>
                  <a:gd name="T75" fmla="*/ 70 h 71"/>
                  <a:gd name="T76" fmla="*/ 18 w 70"/>
                  <a:gd name="T77" fmla="*/ 66 h 71"/>
                  <a:gd name="T78" fmla="*/ 12 w 70"/>
                  <a:gd name="T79" fmla="*/ 62 h 71"/>
                  <a:gd name="T80" fmla="*/ 6 w 70"/>
                  <a:gd name="T81" fmla="*/ 56 h 71"/>
                  <a:gd name="T82" fmla="*/ 2 w 70"/>
                  <a:gd name="T83" fmla="*/ 49 h 71"/>
                  <a:gd name="T84" fmla="*/ 0 w 70"/>
                  <a:gd name="T85" fmla="*/ 41 h 71"/>
                  <a:gd name="T86" fmla="*/ 1 w 70"/>
                  <a:gd name="T87" fmla="*/ 32 h 71"/>
                  <a:gd name="T88" fmla="*/ 0 w 70"/>
                  <a:gd name="T89" fmla="*/ 25 h 71"/>
                  <a:gd name="T90" fmla="*/ 4 w 70"/>
                  <a:gd name="T91" fmla="*/ 18 h 7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0"/>
                  <a:gd name="T139" fmla="*/ 0 h 71"/>
                  <a:gd name="T140" fmla="*/ 70 w 70"/>
                  <a:gd name="T141" fmla="*/ 71 h 7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0" h="71">
                    <a:moveTo>
                      <a:pt x="18" y="26"/>
                    </a:moveTo>
                    <a:lnTo>
                      <a:pt x="17" y="28"/>
                    </a:lnTo>
                    <a:lnTo>
                      <a:pt x="17" y="32"/>
                    </a:lnTo>
                    <a:lnTo>
                      <a:pt x="16" y="34"/>
                    </a:lnTo>
                    <a:lnTo>
                      <a:pt x="17" y="37"/>
                    </a:lnTo>
                    <a:lnTo>
                      <a:pt x="16" y="41"/>
                    </a:lnTo>
                    <a:lnTo>
                      <a:pt x="18" y="42"/>
                    </a:lnTo>
                    <a:lnTo>
                      <a:pt x="19" y="45"/>
                    </a:lnTo>
                    <a:lnTo>
                      <a:pt x="22" y="47"/>
                    </a:lnTo>
                    <a:lnTo>
                      <a:pt x="23" y="50"/>
                    </a:lnTo>
                    <a:lnTo>
                      <a:pt x="25" y="51"/>
                    </a:lnTo>
                    <a:lnTo>
                      <a:pt x="28" y="53"/>
                    </a:lnTo>
                    <a:lnTo>
                      <a:pt x="31" y="52"/>
                    </a:lnTo>
                    <a:lnTo>
                      <a:pt x="33" y="53"/>
                    </a:lnTo>
                    <a:lnTo>
                      <a:pt x="37" y="53"/>
                    </a:lnTo>
                    <a:lnTo>
                      <a:pt x="41" y="51"/>
                    </a:lnTo>
                    <a:lnTo>
                      <a:pt x="44" y="50"/>
                    </a:lnTo>
                    <a:lnTo>
                      <a:pt x="45" y="48"/>
                    </a:lnTo>
                    <a:lnTo>
                      <a:pt x="47" y="48"/>
                    </a:lnTo>
                    <a:lnTo>
                      <a:pt x="49" y="44"/>
                    </a:lnTo>
                    <a:lnTo>
                      <a:pt x="50" y="42"/>
                    </a:lnTo>
                    <a:lnTo>
                      <a:pt x="50" y="40"/>
                    </a:lnTo>
                    <a:lnTo>
                      <a:pt x="52" y="36"/>
                    </a:lnTo>
                    <a:lnTo>
                      <a:pt x="51" y="34"/>
                    </a:lnTo>
                    <a:lnTo>
                      <a:pt x="50" y="31"/>
                    </a:lnTo>
                    <a:lnTo>
                      <a:pt x="49" y="28"/>
                    </a:lnTo>
                    <a:lnTo>
                      <a:pt x="47" y="24"/>
                    </a:lnTo>
                    <a:lnTo>
                      <a:pt x="45" y="23"/>
                    </a:lnTo>
                    <a:lnTo>
                      <a:pt x="43" y="22"/>
                    </a:lnTo>
                    <a:lnTo>
                      <a:pt x="40" y="20"/>
                    </a:lnTo>
                    <a:lnTo>
                      <a:pt x="38" y="19"/>
                    </a:lnTo>
                    <a:lnTo>
                      <a:pt x="35" y="17"/>
                    </a:lnTo>
                    <a:lnTo>
                      <a:pt x="32" y="18"/>
                    </a:lnTo>
                    <a:lnTo>
                      <a:pt x="29" y="19"/>
                    </a:lnTo>
                    <a:lnTo>
                      <a:pt x="27" y="20"/>
                    </a:lnTo>
                    <a:lnTo>
                      <a:pt x="26" y="21"/>
                    </a:lnTo>
                    <a:lnTo>
                      <a:pt x="23" y="22"/>
                    </a:lnTo>
                    <a:lnTo>
                      <a:pt x="19" y="24"/>
                    </a:lnTo>
                    <a:lnTo>
                      <a:pt x="18" y="26"/>
                    </a:lnTo>
                    <a:lnTo>
                      <a:pt x="4" y="18"/>
                    </a:lnTo>
                    <a:lnTo>
                      <a:pt x="6" y="15"/>
                    </a:lnTo>
                    <a:lnTo>
                      <a:pt x="8" y="11"/>
                    </a:lnTo>
                    <a:lnTo>
                      <a:pt x="12" y="9"/>
                    </a:lnTo>
                    <a:lnTo>
                      <a:pt x="16" y="6"/>
                    </a:lnTo>
                    <a:lnTo>
                      <a:pt x="18" y="6"/>
                    </a:lnTo>
                    <a:lnTo>
                      <a:pt x="22" y="3"/>
                    </a:lnTo>
                    <a:lnTo>
                      <a:pt x="25" y="2"/>
                    </a:lnTo>
                    <a:lnTo>
                      <a:pt x="30" y="1"/>
                    </a:lnTo>
                    <a:lnTo>
                      <a:pt x="35" y="0"/>
                    </a:lnTo>
                    <a:lnTo>
                      <a:pt x="39" y="1"/>
                    </a:lnTo>
                    <a:lnTo>
                      <a:pt x="44" y="1"/>
                    </a:lnTo>
                    <a:lnTo>
                      <a:pt x="47" y="3"/>
                    </a:lnTo>
                    <a:lnTo>
                      <a:pt x="52" y="6"/>
                    </a:lnTo>
                    <a:lnTo>
                      <a:pt x="56" y="8"/>
                    </a:lnTo>
                    <a:lnTo>
                      <a:pt x="60" y="13"/>
                    </a:lnTo>
                    <a:lnTo>
                      <a:pt x="64" y="15"/>
                    </a:lnTo>
                    <a:lnTo>
                      <a:pt x="63" y="20"/>
                    </a:lnTo>
                    <a:lnTo>
                      <a:pt x="66" y="24"/>
                    </a:lnTo>
                    <a:lnTo>
                      <a:pt x="65" y="28"/>
                    </a:lnTo>
                    <a:lnTo>
                      <a:pt x="69" y="30"/>
                    </a:lnTo>
                    <a:lnTo>
                      <a:pt x="69" y="36"/>
                    </a:lnTo>
                    <a:lnTo>
                      <a:pt x="68" y="41"/>
                    </a:lnTo>
                    <a:lnTo>
                      <a:pt x="67" y="43"/>
                    </a:lnTo>
                    <a:lnTo>
                      <a:pt x="67" y="47"/>
                    </a:lnTo>
                    <a:lnTo>
                      <a:pt x="65" y="50"/>
                    </a:lnTo>
                    <a:lnTo>
                      <a:pt x="63" y="54"/>
                    </a:lnTo>
                    <a:lnTo>
                      <a:pt x="59" y="56"/>
                    </a:lnTo>
                    <a:lnTo>
                      <a:pt x="57" y="60"/>
                    </a:lnTo>
                    <a:lnTo>
                      <a:pt x="54" y="62"/>
                    </a:lnTo>
                    <a:lnTo>
                      <a:pt x="49" y="65"/>
                    </a:lnTo>
                    <a:lnTo>
                      <a:pt x="45" y="67"/>
                    </a:lnTo>
                    <a:lnTo>
                      <a:pt x="42" y="68"/>
                    </a:lnTo>
                    <a:lnTo>
                      <a:pt x="40" y="69"/>
                    </a:lnTo>
                    <a:lnTo>
                      <a:pt x="35" y="68"/>
                    </a:lnTo>
                    <a:lnTo>
                      <a:pt x="30" y="70"/>
                    </a:lnTo>
                    <a:lnTo>
                      <a:pt x="25" y="70"/>
                    </a:lnTo>
                    <a:lnTo>
                      <a:pt x="22" y="68"/>
                    </a:lnTo>
                    <a:lnTo>
                      <a:pt x="18" y="66"/>
                    </a:lnTo>
                    <a:lnTo>
                      <a:pt x="15" y="64"/>
                    </a:lnTo>
                    <a:lnTo>
                      <a:pt x="12" y="62"/>
                    </a:lnTo>
                    <a:lnTo>
                      <a:pt x="8" y="60"/>
                    </a:lnTo>
                    <a:lnTo>
                      <a:pt x="6" y="56"/>
                    </a:lnTo>
                    <a:lnTo>
                      <a:pt x="5" y="53"/>
                    </a:lnTo>
                    <a:lnTo>
                      <a:pt x="2" y="49"/>
                    </a:lnTo>
                    <a:lnTo>
                      <a:pt x="1" y="44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1" y="32"/>
                    </a:lnTo>
                    <a:lnTo>
                      <a:pt x="0" y="30"/>
                    </a:lnTo>
                    <a:lnTo>
                      <a:pt x="0" y="25"/>
                    </a:lnTo>
                    <a:lnTo>
                      <a:pt x="2" y="22"/>
                    </a:lnTo>
                    <a:lnTo>
                      <a:pt x="4" y="18"/>
                    </a:lnTo>
                    <a:lnTo>
                      <a:pt x="18" y="26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12"/>
              <p:cNvSpPr>
                <a:spLocks/>
              </p:cNvSpPr>
              <p:nvPr/>
            </p:nvSpPr>
            <p:spPr bwMode="auto">
              <a:xfrm>
                <a:off x="4191" y="2629"/>
                <a:ext cx="37" cy="36"/>
              </a:xfrm>
              <a:custGeom>
                <a:avLst/>
                <a:gdLst>
                  <a:gd name="T0" fmla="*/ 35 w 37"/>
                  <a:gd name="T1" fmla="*/ 17 h 36"/>
                  <a:gd name="T2" fmla="*/ 35 w 37"/>
                  <a:gd name="T3" fmla="*/ 22 h 36"/>
                  <a:gd name="T4" fmla="*/ 34 w 37"/>
                  <a:gd name="T5" fmla="*/ 23 h 36"/>
                  <a:gd name="T6" fmla="*/ 32 w 37"/>
                  <a:gd name="T7" fmla="*/ 27 h 36"/>
                  <a:gd name="T8" fmla="*/ 31 w 37"/>
                  <a:gd name="T9" fmla="*/ 29 h 36"/>
                  <a:gd name="T10" fmla="*/ 30 w 37"/>
                  <a:gd name="T11" fmla="*/ 30 h 36"/>
                  <a:gd name="T12" fmla="*/ 26 w 37"/>
                  <a:gd name="T13" fmla="*/ 33 h 36"/>
                  <a:gd name="T14" fmla="*/ 25 w 37"/>
                  <a:gd name="T15" fmla="*/ 35 h 36"/>
                  <a:gd name="T16" fmla="*/ 22 w 37"/>
                  <a:gd name="T17" fmla="*/ 35 h 36"/>
                  <a:gd name="T18" fmla="*/ 18 w 37"/>
                  <a:gd name="T19" fmla="*/ 35 h 36"/>
                  <a:gd name="T20" fmla="*/ 16 w 37"/>
                  <a:gd name="T21" fmla="*/ 34 h 36"/>
                  <a:gd name="T22" fmla="*/ 13 w 37"/>
                  <a:gd name="T23" fmla="*/ 35 h 36"/>
                  <a:gd name="T24" fmla="*/ 9 w 37"/>
                  <a:gd name="T25" fmla="*/ 35 h 36"/>
                  <a:gd name="T26" fmla="*/ 8 w 37"/>
                  <a:gd name="T27" fmla="*/ 32 h 36"/>
                  <a:gd name="T28" fmla="*/ 5 w 37"/>
                  <a:gd name="T29" fmla="*/ 30 h 36"/>
                  <a:gd name="T30" fmla="*/ 4 w 37"/>
                  <a:gd name="T31" fmla="*/ 27 h 36"/>
                  <a:gd name="T32" fmla="*/ 3 w 37"/>
                  <a:gd name="T33" fmla="*/ 24 h 36"/>
                  <a:gd name="T34" fmla="*/ 2 w 37"/>
                  <a:gd name="T35" fmla="*/ 23 h 36"/>
                  <a:gd name="T36" fmla="*/ 1 w 37"/>
                  <a:gd name="T37" fmla="*/ 21 h 36"/>
                  <a:gd name="T38" fmla="*/ 1 w 37"/>
                  <a:gd name="T39" fmla="*/ 16 h 36"/>
                  <a:gd name="T40" fmla="*/ 0 w 37"/>
                  <a:gd name="T41" fmla="*/ 13 h 36"/>
                  <a:gd name="T42" fmla="*/ 1 w 37"/>
                  <a:gd name="T43" fmla="*/ 12 h 36"/>
                  <a:gd name="T44" fmla="*/ 3 w 37"/>
                  <a:gd name="T45" fmla="*/ 8 h 36"/>
                  <a:gd name="T46" fmla="*/ 4 w 37"/>
                  <a:gd name="T47" fmla="*/ 6 h 36"/>
                  <a:gd name="T48" fmla="*/ 5 w 37"/>
                  <a:gd name="T49" fmla="*/ 5 h 36"/>
                  <a:gd name="T50" fmla="*/ 9 w 37"/>
                  <a:gd name="T51" fmla="*/ 2 h 36"/>
                  <a:gd name="T52" fmla="*/ 12 w 37"/>
                  <a:gd name="T53" fmla="*/ 2 h 36"/>
                  <a:gd name="T54" fmla="*/ 15 w 37"/>
                  <a:gd name="T55" fmla="*/ 1 h 36"/>
                  <a:gd name="T56" fmla="*/ 17 w 37"/>
                  <a:gd name="T57" fmla="*/ 0 h 36"/>
                  <a:gd name="T58" fmla="*/ 19 w 37"/>
                  <a:gd name="T59" fmla="*/ 1 h 36"/>
                  <a:gd name="T60" fmla="*/ 22 w 37"/>
                  <a:gd name="T61" fmla="*/ 0 h 36"/>
                  <a:gd name="T62" fmla="*/ 25 w 37"/>
                  <a:gd name="T63" fmla="*/ 2 h 36"/>
                  <a:gd name="T64" fmla="*/ 29 w 37"/>
                  <a:gd name="T65" fmla="*/ 4 h 36"/>
                  <a:gd name="T66" fmla="*/ 30 w 37"/>
                  <a:gd name="T67" fmla="*/ 5 h 36"/>
                  <a:gd name="T68" fmla="*/ 31 w 37"/>
                  <a:gd name="T69" fmla="*/ 8 h 36"/>
                  <a:gd name="T70" fmla="*/ 35 w 37"/>
                  <a:gd name="T71" fmla="*/ 10 h 36"/>
                  <a:gd name="T72" fmla="*/ 35 w 37"/>
                  <a:gd name="T73" fmla="*/ 13 h 36"/>
                  <a:gd name="T74" fmla="*/ 36 w 37"/>
                  <a:gd name="T75" fmla="*/ 16 h 36"/>
                  <a:gd name="T76" fmla="*/ 35 w 37"/>
                  <a:gd name="T77" fmla="*/ 17 h 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7"/>
                  <a:gd name="T118" fmla="*/ 0 h 36"/>
                  <a:gd name="T119" fmla="*/ 37 w 37"/>
                  <a:gd name="T120" fmla="*/ 36 h 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7" h="36">
                    <a:moveTo>
                      <a:pt x="35" y="17"/>
                    </a:moveTo>
                    <a:lnTo>
                      <a:pt x="35" y="22"/>
                    </a:lnTo>
                    <a:lnTo>
                      <a:pt x="34" y="23"/>
                    </a:lnTo>
                    <a:lnTo>
                      <a:pt x="32" y="27"/>
                    </a:lnTo>
                    <a:lnTo>
                      <a:pt x="31" y="29"/>
                    </a:lnTo>
                    <a:lnTo>
                      <a:pt x="30" y="30"/>
                    </a:lnTo>
                    <a:lnTo>
                      <a:pt x="26" y="33"/>
                    </a:lnTo>
                    <a:lnTo>
                      <a:pt x="25" y="35"/>
                    </a:lnTo>
                    <a:lnTo>
                      <a:pt x="22" y="35"/>
                    </a:lnTo>
                    <a:lnTo>
                      <a:pt x="18" y="35"/>
                    </a:lnTo>
                    <a:lnTo>
                      <a:pt x="16" y="34"/>
                    </a:lnTo>
                    <a:lnTo>
                      <a:pt x="13" y="35"/>
                    </a:lnTo>
                    <a:lnTo>
                      <a:pt x="9" y="35"/>
                    </a:lnTo>
                    <a:lnTo>
                      <a:pt x="8" y="32"/>
                    </a:lnTo>
                    <a:lnTo>
                      <a:pt x="5" y="30"/>
                    </a:lnTo>
                    <a:lnTo>
                      <a:pt x="4" y="27"/>
                    </a:lnTo>
                    <a:lnTo>
                      <a:pt x="3" y="24"/>
                    </a:lnTo>
                    <a:lnTo>
                      <a:pt x="2" y="23"/>
                    </a:lnTo>
                    <a:lnTo>
                      <a:pt x="1" y="21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1" y="12"/>
                    </a:lnTo>
                    <a:lnTo>
                      <a:pt x="3" y="8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9" y="2"/>
                    </a:lnTo>
                    <a:lnTo>
                      <a:pt x="12" y="2"/>
                    </a:lnTo>
                    <a:lnTo>
                      <a:pt x="15" y="1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2" y="0"/>
                    </a:lnTo>
                    <a:lnTo>
                      <a:pt x="25" y="2"/>
                    </a:lnTo>
                    <a:lnTo>
                      <a:pt x="29" y="4"/>
                    </a:lnTo>
                    <a:lnTo>
                      <a:pt x="30" y="5"/>
                    </a:lnTo>
                    <a:lnTo>
                      <a:pt x="31" y="8"/>
                    </a:lnTo>
                    <a:lnTo>
                      <a:pt x="35" y="10"/>
                    </a:lnTo>
                    <a:lnTo>
                      <a:pt x="35" y="13"/>
                    </a:lnTo>
                    <a:lnTo>
                      <a:pt x="36" y="16"/>
                    </a:lnTo>
                    <a:lnTo>
                      <a:pt x="35" y="17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13"/>
              <p:cNvSpPr>
                <a:spLocks/>
              </p:cNvSpPr>
              <p:nvPr/>
            </p:nvSpPr>
            <p:spPr bwMode="auto">
              <a:xfrm>
                <a:off x="4202" y="2640"/>
                <a:ext cx="17" cy="17"/>
              </a:xfrm>
              <a:custGeom>
                <a:avLst/>
                <a:gdLst>
                  <a:gd name="T0" fmla="*/ 3 w 17"/>
                  <a:gd name="T1" fmla="*/ 3 h 17"/>
                  <a:gd name="T2" fmla="*/ 4 w 17"/>
                  <a:gd name="T3" fmla="*/ 1 h 17"/>
                  <a:gd name="T4" fmla="*/ 6 w 17"/>
                  <a:gd name="T5" fmla="*/ 0 h 17"/>
                  <a:gd name="T6" fmla="*/ 8 w 17"/>
                  <a:gd name="T7" fmla="*/ 1 h 17"/>
                  <a:gd name="T8" fmla="*/ 9 w 17"/>
                  <a:gd name="T9" fmla="*/ 2 h 17"/>
                  <a:gd name="T10" fmla="*/ 12 w 17"/>
                  <a:gd name="T11" fmla="*/ 3 h 17"/>
                  <a:gd name="T12" fmla="*/ 14 w 17"/>
                  <a:gd name="T13" fmla="*/ 4 h 17"/>
                  <a:gd name="T14" fmla="*/ 16 w 17"/>
                  <a:gd name="T15" fmla="*/ 6 h 17"/>
                  <a:gd name="T16" fmla="*/ 14 w 17"/>
                  <a:gd name="T17" fmla="*/ 7 h 17"/>
                  <a:gd name="T18" fmla="*/ 16 w 17"/>
                  <a:gd name="T19" fmla="*/ 11 h 17"/>
                  <a:gd name="T20" fmla="*/ 14 w 17"/>
                  <a:gd name="T21" fmla="*/ 13 h 17"/>
                  <a:gd name="T22" fmla="*/ 11 w 17"/>
                  <a:gd name="T23" fmla="*/ 14 h 17"/>
                  <a:gd name="T24" fmla="*/ 9 w 17"/>
                  <a:gd name="T25" fmla="*/ 16 h 17"/>
                  <a:gd name="T26" fmla="*/ 8 w 17"/>
                  <a:gd name="T27" fmla="*/ 14 h 17"/>
                  <a:gd name="T28" fmla="*/ 6 w 17"/>
                  <a:gd name="T29" fmla="*/ 13 h 17"/>
                  <a:gd name="T30" fmla="*/ 2 w 17"/>
                  <a:gd name="T31" fmla="*/ 11 h 17"/>
                  <a:gd name="T32" fmla="*/ 0 w 17"/>
                  <a:gd name="T33" fmla="*/ 9 h 17"/>
                  <a:gd name="T34" fmla="*/ 1 w 17"/>
                  <a:gd name="T35" fmla="*/ 8 h 17"/>
                  <a:gd name="T36" fmla="*/ 2 w 17"/>
                  <a:gd name="T37" fmla="*/ 6 h 17"/>
                  <a:gd name="T38" fmla="*/ 3 w 17"/>
                  <a:gd name="T39" fmla="*/ 3 h 1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"/>
                  <a:gd name="T61" fmla="*/ 0 h 17"/>
                  <a:gd name="T62" fmla="*/ 17 w 17"/>
                  <a:gd name="T63" fmla="*/ 17 h 1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" h="17">
                    <a:moveTo>
                      <a:pt x="3" y="3"/>
                    </a:moveTo>
                    <a:lnTo>
                      <a:pt x="4" y="1"/>
                    </a:lnTo>
                    <a:lnTo>
                      <a:pt x="6" y="0"/>
                    </a:lnTo>
                    <a:lnTo>
                      <a:pt x="8" y="1"/>
                    </a:lnTo>
                    <a:lnTo>
                      <a:pt x="9" y="2"/>
                    </a:lnTo>
                    <a:lnTo>
                      <a:pt x="12" y="3"/>
                    </a:lnTo>
                    <a:lnTo>
                      <a:pt x="14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6" y="11"/>
                    </a:lnTo>
                    <a:lnTo>
                      <a:pt x="14" y="13"/>
                    </a:lnTo>
                    <a:lnTo>
                      <a:pt x="11" y="14"/>
                    </a:lnTo>
                    <a:lnTo>
                      <a:pt x="9" y="16"/>
                    </a:lnTo>
                    <a:lnTo>
                      <a:pt x="8" y="14"/>
                    </a:lnTo>
                    <a:lnTo>
                      <a:pt x="6" y="13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2" y="6"/>
                    </a:lnTo>
                    <a:lnTo>
                      <a:pt x="3" y="3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14"/>
              <p:cNvSpPr>
                <a:spLocks/>
              </p:cNvSpPr>
              <p:nvPr/>
            </p:nvSpPr>
            <p:spPr bwMode="auto">
              <a:xfrm>
                <a:off x="4175" y="2611"/>
                <a:ext cx="70" cy="71"/>
              </a:xfrm>
              <a:custGeom>
                <a:avLst/>
                <a:gdLst>
                  <a:gd name="T0" fmla="*/ 17 w 70"/>
                  <a:gd name="T1" fmla="*/ 30 h 71"/>
                  <a:gd name="T2" fmla="*/ 17 w 70"/>
                  <a:gd name="T3" fmla="*/ 34 h 71"/>
                  <a:gd name="T4" fmla="*/ 16 w 70"/>
                  <a:gd name="T5" fmla="*/ 40 h 71"/>
                  <a:gd name="T6" fmla="*/ 20 w 70"/>
                  <a:gd name="T7" fmla="*/ 45 h 71"/>
                  <a:gd name="T8" fmla="*/ 24 w 70"/>
                  <a:gd name="T9" fmla="*/ 50 h 71"/>
                  <a:gd name="T10" fmla="*/ 29 w 70"/>
                  <a:gd name="T11" fmla="*/ 53 h 71"/>
                  <a:gd name="T12" fmla="*/ 34 w 70"/>
                  <a:gd name="T13" fmla="*/ 53 h 71"/>
                  <a:gd name="T14" fmla="*/ 41 w 70"/>
                  <a:gd name="T15" fmla="*/ 53 h 71"/>
                  <a:gd name="T16" fmla="*/ 46 w 70"/>
                  <a:gd name="T17" fmla="*/ 48 h 71"/>
                  <a:gd name="T18" fmla="*/ 48 w 70"/>
                  <a:gd name="T19" fmla="*/ 45 h 71"/>
                  <a:gd name="T20" fmla="*/ 51 w 70"/>
                  <a:gd name="T21" fmla="*/ 40 h 71"/>
                  <a:gd name="T22" fmla="*/ 52 w 70"/>
                  <a:gd name="T23" fmla="*/ 34 h 71"/>
                  <a:gd name="T24" fmla="*/ 49 w 70"/>
                  <a:gd name="T25" fmla="*/ 27 h 71"/>
                  <a:gd name="T26" fmla="*/ 46 w 70"/>
                  <a:gd name="T27" fmla="*/ 23 h 71"/>
                  <a:gd name="T28" fmla="*/ 41 w 70"/>
                  <a:gd name="T29" fmla="*/ 20 h 71"/>
                  <a:gd name="T30" fmla="*/ 35 w 70"/>
                  <a:gd name="T31" fmla="*/ 19 h 71"/>
                  <a:gd name="T32" fmla="*/ 31 w 70"/>
                  <a:gd name="T33" fmla="*/ 19 h 71"/>
                  <a:gd name="T34" fmla="*/ 25 w 70"/>
                  <a:gd name="T35" fmla="*/ 20 h 71"/>
                  <a:gd name="T36" fmla="*/ 20 w 70"/>
                  <a:gd name="T37" fmla="*/ 24 h 71"/>
                  <a:gd name="T38" fmla="*/ 4 w 70"/>
                  <a:gd name="T39" fmla="*/ 17 h 71"/>
                  <a:gd name="T40" fmla="*/ 9 w 70"/>
                  <a:gd name="T41" fmla="*/ 13 h 71"/>
                  <a:gd name="T42" fmla="*/ 16 w 70"/>
                  <a:gd name="T43" fmla="*/ 8 h 71"/>
                  <a:gd name="T44" fmla="*/ 24 w 70"/>
                  <a:gd name="T45" fmla="*/ 3 h 71"/>
                  <a:gd name="T46" fmla="*/ 31 w 70"/>
                  <a:gd name="T47" fmla="*/ 3 h 71"/>
                  <a:gd name="T48" fmla="*/ 39 w 70"/>
                  <a:gd name="T49" fmla="*/ 0 h 71"/>
                  <a:gd name="T50" fmla="*/ 47 w 70"/>
                  <a:gd name="T51" fmla="*/ 2 h 71"/>
                  <a:gd name="T52" fmla="*/ 56 w 70"/>
                  <a:gd name="T53" fmla="*/ 10 h 71"/>
                  <a:gd name="T54" fmla="*/ 62 w 70"/>
                  <a:gd name="T55" fmla="*/ 15 h 71"/>
                  <a:gd name="T56" fmla="*/ 64 w 70"/>
                  <a:gd name="T57" fmla="*/ 24 h 71"/>
                  <a:gd name="T58" fmla="*/ 68 w 70"/>
                  <a:gd name="T59" fmla="*/ 31 h 71"/>
                  <a:gd name="T60" fmla="*/ 69 w 70"/>
                  <a:gd name="T61" fmla="*/ 41 h 71"/>
                  <a:gd name="T62" fmla="*/ 66 w 70"/>
                  <a:gd name="T63" fmla="*/ 49 h 71"/>
                  <a:gd name="T64" fmla="*/ 62 w 70"/>
                  <a:gd name="T65" fmla="*/ 56 h 71"/>
                  <a:gd name="T66" fmla="*/ 57 w 70"/>
                  <a:gd name="T67" fmla="*/ 62 h 71"/>
                  <a:gd name="T68" fmla="*/ 50 w 70"/>
                  <a:gd name="T69" fmla="*/ 65 h 71"/>
                  <a:gd name="T70" fmla="*/ 42 w 70"/>
                  <a:gd name="T71" fmla="*/ 67 h 71"/>
                  <a:gd name="T72" fmla="*/ 34 w 70"/>
                  <a:gd name="T73" fmla="*/ 69 h 71"/>
                  <a:gd name="T74" fmla="*/ 27 w 70"/>
                  <a:gd name="T75" fmla="*/ 70 h 71"/>
                  <a:gd name="T76" fmla="*/ 19 w 70"/>
                  <a:gd name="T77" fmla="*/ 67 h 71"/>
                  <a:gd name="T78" fmla="*/ 13 w 70"/>
                  <a:gd name="T79" fmla="*/ 62 h 71"/>
                  <a:gd name="T80" fmla="*/ 7 w 70"/>
                  <a:gd name="T81" fmla="*/ 56 h 71"/>
                  <a:gd name="T82" fmla="*/ 4 w 70"/>
                  <a:gd name="T83" fmla="*/ 49 h 71"/>
                  <a:gd name="T84" fmla="*/ 1 w 70"/>
                  <a:gd name="T85" fmla="*/ 43 h 71"/>
                  <a:gd name="T86" fmla="*/ 1 w 70"/>
                  <a:gd name="T87" fmla="*/ 34 h 71"/>
                  <a:gd name="T88" fmla="*/ 2 w 70"/>
                  <a:gd name="T89" fmla="*/ 25 h 71"/>
                  <a:gd name="T90" fmla="*/ 4 w 70"/>
                  <a:gd name="T91" fmla="*/ 17 h 7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0"/>
                  <a:gd name="T139" fmla="*/ 0 h 71"/>
                  <a:gd name="T140" fmla="*/ 70 w 70"/>
                  <a:gd name="T141" fmla="*/ 71 h 7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0" h="71">
                    <a:moveTo>
                      <a:pt x="19" y="26"/>
                    </a:moveTo>
                    <a:lnTo>
                      <a:pt x="17" y="30"/>
                    </a:lnTo>
                    <a:lnTo>
                      <a:pt x="16" y="31"/>
                    </a:lnTo>
                    <a:lnTo>
                      <a:pt x="17" y="34"/>
                    </a:lnTo>
                    <a:lnTo>
                      <a:pt x="17" y="39"/>
                    </a:lnTo>
                    <a:lnTo>
                      <a:pt x="16" y="40"/>
                    </a:lnTo>
                    <a:lnTo>
                      <a:pt x="18" y="44"/>
                    </a:lnTo>
                    <a:lnTo>
                      <a:pt x="20" y="45"/>
                    </a:lnTo>
                    <a:lnTo>
                      <a:pt x="21" y="48"/>
                    </a:lnTo>
                    <a:lnTo>
                      <a:pt x="24" y="50"/>
                    </a:lnTo>
                    <a:lnTo>
                      <a:pt x="26" y="51"/>
                    </a:lnTo>
                    <a:lnTo>
                      <a:pt x="29" y="53"/>
                    </a:lnTo>
                    <a:lnTo>
                      <a:pt x="32" y="52"/>
                    </a:lnTo>
                    <a:lnTo>
                      <a:pt x="34" y="53"/>
                    </a:lnTo>
                    <a:lnTo>
                      <a:pt x="38" y="53"/>
                    </a:lnTo>
                    <a:lnTo>
                      <a:pt x="41" y="53"/>
                    </a:lnTo>
                    <a:lnTo>
                      <a:pt x="42" y="51"/>
                    </a:lnTo>
                    <a:lnTo>
                      <a:pt x="46" y="48"/>
                    </a:lnTo>
                    <a:lnTo>
                      <a:pt x="47" y="47"/>
                    </a:lnTo>
                    <a:lnTo>
                      <a:pt x="48" y="45"/>
                    </a:lnTo>
                    <a:lnTo>
                      <a:pt x="50" y="41"/>
                    </a:lnTo>
                    <a:lnTo>
                      <a:pt x="51" y="40"/>
                    </a:lnTo>
                    <a:lnTo>
                      <a:pt x="51" y="35"/>
                    </a:lnTo>
                    <a:lnTo>
                      <a:pt x="52" y="34"/>
                    </a:lnTo>
                    <a:lnTo>
                      <a:pt x="51" y="31"/>
                    </a:lnTo>
                    <a:lnTo>
                      <a:pt x="49" y="27"/>
                    </a:lnTo>
                    <a:lnTo>
                      <a:pt x="47" y="26"/>
                    </a:lnTo>
                    <a:lnTo>
                      <a:pt x="46" y="23"/>
                    </a:lnTo>
                    <a:lnTo>
                      <a:pt x="45" y="22"/>
                    </a:lnTo>
                    <a:lnTo>
                      <a:pt x="41" y="20"/>
                    </a:lnTo>
                    <a:lnTo>
                      <a:pt x="38" y="18"/>
                    </a:lnTo>
                    <a:lnTo>
                      <a:pt x="35" y="19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8" y="20"/>
                    </a:lnTo>
                    <a:lnTo>
                      <a:pt x="25" y="20"/>
                    </a:lnTo>
                    <a:lnTo>
                      <a:pt x="21" y="23"/>
                    </a:lnTo>
                    <a:lnTo>
                      <a:pt x="20" y="24"/>
                    </a:lnTo>
                    <a:lnTo>
                      <a:pt x="19" y="26"/>
                    </a:lnTo>
                    <a:lnTo>
                      <a:pt x="4" y="17"/>
                    </a:lnTo>
                    <a:lnTo>
                      <a:pt x="7" y="16"/>
                    </a:lnTo>
                    <a:lnTo>
                      <a:pt x="9" y="13"/>
                    </a:lnTo>
                    <a:lnTo>
                      <a:pt x="12" y="11"/>
                    </a:lnTo>
                    <a:lnTo>
                      <a:pt x="16" y="8"/>
                    </a:lnTo>
                    <a:lnTo>
                      <a:pt x="20" y="6"/>
                    </a:lnTo>
                    <a:lnTo>
                      <a:pt x="24" y="3"/>
                    </a:lnTo>
                    <a:lnTo>
                      <a:pt x="26" y="2"/>
                    </a:lnTo>
                    <a:lnTo>
                      <a:pt x="31" y="3"/>
                    </a:lnTo>
                    <a:lnTo>
                      <a:pt x="35" y="3"/>
                    </a:lnTo>
                    <a:lnTo>
                      <a:pt x="39" y="0"/>
                    </a:lnTo>
                    <a:lnTo>
                      <a:pt x="42" y="2"/>
                    </a:lnTo>
                    <a:lnTo>
                      <a:pt x="47" y="2"/>
                    </a:lnTo>
                    <a:lnTo>
                      <a:pt x="54" y="6"/>
                    </a:lnTo>
                    <a:lnTo>
                      <a:pt x="56" y="10"/>
                    </a:lnTo>
                    <a:lnTo>
                      <a:pt x="60" y="12"/>
                    </a:lnTo>
                    <a:lnTo>
                      <a:pt x="62" y="15"/>
                    </a:lnTo>
                    <a:lnTo>
                      <a:pt x="65" y="20"/>
                    </a:lnTo>
                    <a:lnTo>
                      <a:pt x="64" y="24"/>
                    </a:lnTo>
                    <a:lnTo>
                      <a:pt x="67" y="28"/>
                    </a:lnTo>
                    <a:lnTo>
                      <a:pt x="68" y="31"/>
                    </a:lnTo>
                    <a:lnTo>
                      <a:pt x="69" y="36"/>
                    </a:lnTo>
                    <a:lnTo>
                      <a:pt x="69" y="41"/>
                    </a:lnTo>
                    <a:lnTo>
                      <a:pt x="67" y="44"/>
                    </a:lnTo>
                    <a:lnTo>
                      <a:pt x="66" y="49"/>
                    </a:lnTo>
                    <a:lnTo>
                      <a:pt x="64" y="52"/>
                    </a:lnTo>
                    <a:lnTo>
                      <a:pt x="62" y="56"/>
                    </a:lnTo>
                    <a:lnTo>
                      <a:pt x="59" y="58"/>
                    </a:lnTo>
                    <a:lnTo>
                      <a:pt x="57" y="62"/>
                    </a:lnTo>
                    <a:lnTo>
                      <a:pt x="54" y="62"/>
                    </a:lnTo>
                    <a:lnTo>
                      <a:pt x="50" y="65"/>
                    </a:lnTo>
                    <a:lnTo>
                      <a:pt x="47" y="67"/>
                    </a:lnTo>
                    <a:lnTo>
                      <a:pt x="42" y="67"/>
                    </a:lnTo>
                    <a:lnTo>
                      <a:pt x="38" y="69"/>
                    </a:lnTo>
                    <a:lnTo>
                      <a:pt x="34" y="69"/>
                    </a:lnTo>
                    <a:lnTo>
                      <a:pt x="31" y="70"/>
                    </a:lnTo>
                    <a:lnTo>
                      <a:pt x="27" y="70"/>
                    </a:lnTo>
                    <a:lnTo>
                      <a:pt x="23" y="68"/>
                    </a:lnTo>
                    <a:lnTo>
                      <a:pt x="19" y="67"/>
                    </a:lnTo>
                    <a:lnTo>
                      <a:pt x="15" y="65"/>
                    </a:lnTo>
                    <a:lnTo>
                      <a:pt x="13" y="62"/>
                    </a:lnTo>
                    <a:lnTo>
                      <a:pt x="9" y="60"/>
                    </a:lnTo>
                    <a:lnTo>
                      <a:pt x="7" y="56"/>
                    </a:lnTo>
                    <a:lnTo>
                      <a:pt x="3" y="54"/>
                    </a:lnTo>
                    <a:lnTo>
                      <a:pt x="4" y="49"/>
                    </a:lnTo>
                    <a:lnTo>
                      <a:pt x="1" y="46"/>
                    </a:lnTo>
                    <a:lnTo>
                      <a:pt x="1" y="43"/>
                    </a:lnTo>
                    <a:lnTo>
                      <a:pt x="1" y="39"/>
                    </a:lnTo>
                    <a:lnTo>
                      <a:pt x="1" y="34"/>
                    </a:lnTo>
                    <a:lnTo>
                      <a:pt x="0" y="29"/>
                    </a:lnTo>
                    <a:lnTo>
                      <a:pt x="2" y="25"/>
                    </a:lnTo>
                    <a:lnTo>
                      <a:pt x="4" y="22"/>
                    </a:lnTo>
                    <a:lnTo>
                      <a:pt x="4" y="17"/>
                    </a:lnTo>
                    <a:lnTo>
                      <a:pt x="19" y="26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15"/>
              <p:cNvSpPr>
                <a:spLocks/>
              </p:cNvSpPr>
              <p:nvPr/>
            </p:nvSpPr>
            <p:spPr bwMode="auto">
              <a:xfrm>
                <a:off x="4124" y="2589"/>
                <a:ext cx="38" cy="36"/>
              </a:xfrm>
              <a:custGeom>
                <a:avLst/>
                <a:gdLst>
                  <a:gd name="T0" fmla="*/ 36 w 38"/>
                  <a:gd name="T1" fmla="*/ 19 h 36"/>
                  <a:gd name="T2" fmla="*/ 37 w 38"/>
                  <a:gd name="T3" fmla="*/ 22 h 36"/>
                  <a:gd name="T4" fmla="*/ 37 w 38"/>
                  <a:gd name="T5" fmla="*/ 26 h 36"/>
                  <a:gd name="T6" fmla="*/ 36 w 38"/>
                  <a:gd name="T7" fmla="*/ 28 h 36"/>
                  <a:gd name="T8" fmla="*/ 32 w 38"/>
                  <a:gd name="T9" fmla="*/ 31 h 36"/>
                  <a:gd name="T10" fmla="*/ 31 w 38"/>
                  <a:gd name="T11" fmla="*/ 32 h 36"/>
                  <a:gd name="T12" fmla="*/ 28 w 38"/>
                  <a:gd name="T13" fmla="*/ 33 h 36"/>
                  <a:gd name="T14" fmla="*/ 25 w 38"/>
                  <a:gd name="T15" fmla="*/ 33 h 36"/>
                  <a:gd name="T16" fmla="*/ 22 w 38"/>
                  <a:gd name="T17" fmla="*/ 34 h 36"/>
                  <a:gd name="T18" fmla="*/ 19 w 38"/>
                  <a:gd name="T19" fmla="*/ 34 h 36"/>
                  <a:gd name="T20" fmla="*/ 17 w 38"/>
                  <a:gd name="T21" fmla="*/ 35 h 36"/>
                  <a:gd name="T22" fmla="*/ 15 w 38"/>
                  <a:gd name="T23" fmla="*/ 34 h 36"/>
                  <a:gd name="T24" fmla="*/ 10 w 38"/>
                  <a:gd name="T25" fmla="*/ 34 h 36"/>
                  <a:gd name="T26" fmla="*/ 9 w 38"/>
                  <a:gd name="T27" fmla="*/ 33 h 36"/>
                  <a:gd name="T28" fmla="*/ 6 w 38"/>
                  <a:gd name="T29" fmla="*/ 29 h 36"/>
                  <a:gd name="T30" fmla="*/ 4 w 38"/>
                  <a:gd name="T31" fmla="*/ 28 h 36"/>
                  <a:gd name="T32" fmla="*/ 4 w 38"/>
                  <a:gd name="T33" fmla="*/ 25 h 36"/>
                  <a:gd name="T34" fmla="*/ 3 w 38"/>
                  <a:gd name="T35" fmla="*/ 23 h 36"/>
                  <a:gd name="T36" fmla="*/ 0 w 38"/>
                  <a:gd name="T37" fmla="*/ 19 h 36"/>
                  <a:gd name="T38" fmla="*/ 1 w 38"/>
                  <a:gd name="T39" fmla="*/ 17 h 36"/>
                  <a:gd name="T40" fmla="*/ 1 w 38"/>
                  <a:gd name="T41" fmla="*/ 14 h 36"/>
                  <a:gd name="T42" fmla="*/ 3 w 38"/>
                  <a:gd name="T43" fmla="*/ 11 h 36"/>
                  <a:gd name="T44" fmla="*/ 4 w 38"/>
                  <a:gd name="T45" fmla="*/ 9 h 36"/>
                  <a:gd name="T46" fmla="*/ 5 w 38"/>
                  <a:gd name="T47" fmla="*/ 7 h 36"/>
                  <a:gd name="T48" fmla="*/ 7 w 38"/>
                  <a:gd name="T49" fmla="*/ 4 h 36"/>
                  <a:gd name="T50" fmla="*/ 9 w 38"/>
                  <a:gd name="T51" fmla="*/ 3 h 36"/>
                  <a:gd name="T52" fmla="*/ 10 w 38"/>
                  <a:gd name="T53" fmla="*/ 2 h 36"/>
                  <a:gd name="T54" fmla="*/ 15 w 38"/>
                  <a:gd name="T55" fmla="*/ 2 h 36"/>
                  <a:gd name="T56" fmla="*/ 18 w 38"/>
                  <a:gd name="T57" fmla="*/ 1 h 36"/>
                  <a:gd name="T58" fmla="*/ 20 w 38"/>
                  <a:gd name="T59" fmla="*/ 0 h 36"/>
                  <a:gd name="T60" fmla="*/ 24 w 38"/>
                  <a:gd name="T61" fmla="*/ 2 h 36"/>
                  <a:gd name="T62" fmla="*/ 26 w 38"/>
                  <a:gd name="T63" fmla="*/ 3 h 36"/>
                  <a:gd name="T64" fmla="*/ 27 w 38"/>
                  <a:gd name="T65" fmla="*/ 4 h 36"/>
                  <a:gd name="T66" fmla="*/ 31 w 38"/>
                  <a:gd name="T67" fmla="*/ 6 h 36"/>
                  <a:gd name="T68" fmla="*/ 33 w 38"/>
                  <a:gd name="T69" fmla="*/ 7 h 36"/>
                  <a:gd name="T70" fmla="*/ 33 w 38"/>
                  <a:gd name="T71" fmla="*/ 10 h 36"/>
                  <a:gd name="T72" fmla="*/ 34 w 38"/>
                  <a:gd name="T73" fmla="*/ 13 h 36"/>
                  <a:gd name="T74" fmla="*/ 35 w 38"/>
                  <a:gd name="T75" fmla="*/ 16 h 36"/>
                  <a:gd name="T76" fmla="*/ 36 w 38"/>
                  <a:gd name="T77" fmla="*/ 19 h 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8"/>
                  <a:gd name="T118" fmla="*/ 0 h 36"/>
                  <a:gd name="T119" fmla="*/ 38 w 38"/>
                  <a:gd name="T120" fmla="*/ 36 h 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8" h="36">
                    <a:moveTo>
                      <a:pt x="36" y="19"/>
                    </a:moveTo>
                    <a:lnTo>
                      <a:pt x="37" y="22"/>
                    </a:lnTo>
                    <a:lnTo>
                      <a:pt x="37" y="26"/>
                    </a:lnTo>
                    <a:lnTo>
                      <a:pt x="36" y="28"/>
                    </a:lnTo>
                    <a:lnTo>
                      <a:pt x="32" y="31"/>
                    </a:lnTo>
                    <a:lnTo>
                      <a:pt x="31" y="32"/>
                    </a:lnTo>
                    <a:lnTo>
                      <a:pt x="28" y="33"/>
                    </a:lnTo>
                    <a:lnTo>
                      <a:pt x="25" y="33"/>
                    </a:lnTo>
                    <a:lnTo>
                      <a:pt x="22" y="34"/>
                    </a:lnTo>
                    <a:lnTo>
                      <a:pt x="19" y="34"/>
                    </a:lnTo>
                    <a:lnTo>
                      <a:pt x="17" y="35"/>
                    </a:lnTo>
                    <a:lnTo>
                      <a:pt x="15" y="34"/>
                    </a:lnTo>
                    <a:lnTo>
                      <a:pt x="10" y="34"/>
                    </a:lnTo>
                    <a:lnTo>
                      <a:pt x="9" y="33"/>
                    </a:lnTo>
                    <a:lnTo>
                      <a:pt x="6" y="29"/>
                    </a:lnTo>
                    <a:lnTo>
                      <a:pt x="4" y="28"/>
                    </a:lnTo>
                    <a:lnTo>
                      <a:pt x="4" y="25"/>
                    </a:lnTo>
                    <a:lnTo>
                      <a:pt x="3" y="23"/>
                    </a:lnTo>
                    <a:lnTo>
                      <a:pt x="0" y="19"/>
                    </a:lnTo>
                    <a:lnTo>
                      <a:pt x="1" y="17"/>
                    </a:lnTo>
                    <a:lnTo>
                      <a:pt x="1" y="14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4"/>
                    </a:lnTo>
                    <a:lnTo>
                      <a:pt x="9" y="3"/>
                    </a:lnTo>
                    <a:lnTo>
                      <a:pt x="10" y="2"/>
                    </a:lnTo>
                    <a:lnTo>
                      <a:pt x="15" y="2"/>
                    </a:lnTo>
                    <a:lnTo>
                      <a:pt x="18" y="1"/>
                    </a:lnTo>
                    <a:lnTo>
                      <a:pt x="20" y="0"/>
                    </a:lnTo>
                    <a:lnTo>
                      <a:pt x="24" y="2"/>
                    </a:lnTo>
                    <a:lnTo>
                      <a:pt x="26" y="3"/>
                    </a:lnTo>
                    <a:lnTo>
                      <a:pt x="27" y="4"/>
                    </a:lnTo>
                    <a:lnTo>
                      <a:pt x="31" y="6"/>
                    </a:lnTo>
                    <a:lnTo>
                      <a:pt x="33" y="7"/>
                    </a:lnTo>
                    <a:lnTo>
                      <a:pt x="33" y="10"/>
                    </a:lnTo>
                    <a:lnTo>
                      <a:pt x="34" y="13"/>
                    </a:lnTo>
                    <a:lnTo>
                      <a:pt x="35" y="16"/>
                    </a:lnTo>
                    <a:lnTo>
                      <a:pt x="36" y="19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Freeform 16"/>
              <p:cNvSpPr>
                <a:spLocks/>
              </p:cNvSpPr>
              <p:nvPr/>
            </p:nvSpPr>
            <p:spPr bwMode="auto">
              <a:xfrm>
                <a:off x="4136" y="2600"/>
                <a:ext cx="17" cy="17"/>
              </a:xfrm>
              <a:custGeom>
                <a:avLst/>
                <a:gdLst>
                  <a:gd name="T0" fmla="*/ 3 w 17"/>
                  <a:gd name="T1" fmla="*/ 2 h 17"/>
                  <a:gd name="T2" fmla="*/ 4 w 17"/>
                  <a:gd name="T3" fmla="*/ 1 h 17"/>
                  <a:gd name="T4" fmla="*/ 7 w 17"/>
                  <a:gd name="T5" fmla="*/ 2 h 17"/>
                  <a:gd name="T6" fmla="*/ 8 w 17"/>
                  <a:gd name="T7" fmla="*/ 0 h 17"/>
                  <a:gd name="T8" fmla="*/ 11 w 17"/>
                  <a:gd name="T9" fmla="*/ 1 h 17"/>
                  <a:gd name="T10" fmla="*/ 12 w 17"/>
                  <a:gd name="T11" fmla="*/ 2 h 17"/>
                  <a:gd name="T12" fmla="*/ 14 w 17"/>
                  <a:gd name="T13" fmla="*/ 3 h 17"/>
                  <a:gd name="T14" fmla="*/ 13 w 17"/>
                  <a:gd name="T15" fmla="*/ 6 h 17"/>
                  <a:gd name="T16" fmla="*/ 16 w 17"/>
                  <a:gd name="T17" fmla="*/ 7 h 17"/>
                  <a:gd name="T18" fmla="*/ 14 w 17"/>
                  <a:gd name="T19" fmla="*/ 8 h 17"/>
                  <a:gd name="T20" fmla="*/ 13 w 17"/>
                  <a:gd name="T21" fmla="*/ 11 h 17"/>
                  <a:gd name="T22" fmla="*/ 12 w 17"/>
                  <a:gd name="T23" fmla="*/ 13 h 17"/>
                  <a:gd name="T24" fmla="*/ 11 w 17"/>
                  <a:gd name="T25" fmla="*/ 16 h 17"/>
                  <a:gd name="T26" fmla="*/ 8 w 17"/>
                  <a:gd name="T27" fmla="*/ 14 h 17"/>
                  <a:gd name="T28" fmla="*/ 7 w 17"/>
                  <a:gd name="T29" fmla="*/ 16 h 17"/>
                  <a:gd name="T30" fmla="*/ 4 w 17"/>
                  <a:gd name="T31" fmla="*/ 14 h 17"/>
                  <a:gd name="T32" fmla="*/ 3 w 17"/>
                  <a:gd name="T33" fmla="*/ 13 h 17"/>
                  <a:gd name="T34" fmla="*/ 1 w 17"/>
                  <a:gd name="T35" fmla="*/ 12 h 17"/>
                  <a:gd name="T36" fmla="*/ 2 w 17"/>
                  <a:gd name="T37" fmla="*/ 11 h 17"/>
                  <a:gd name="T38" fmla="*/ 0 w 17"/>
                  <a:gd name="T39" fmla="*/ 9 h 17"/>
                  <a:gd name="T40" fmla="*/ 1 w 17"/>
                  <a:gd name="T41" fmla="*/ 7 h 17"/>
                  <a:gd name="T42" fmla="*/ 2 w 17"/>
                  <a:gd name="T43" fmla="*/ 4 h 17"/>
                  <a:gd name="T44" fmla="*/ 3 w 17"/>
                  <a:gd name="T45" fmla="*/ 2 h 1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7"/>
                  <a:gd name="T70" fmla="*/ 0 h 17"/>
                  <a:gd name="T71" fmla="*/ 17 w 17"/>
                  <a:gd name="T72" fmla="*/ 17 h 1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7" h="17">
                    <a:moveTo>
                      <a:pt x="3" y="2"/>
                    </a:moveTo>
                    <a:lnTo>
                      <a:pt x="4" y="1"/>
                    </a:lnTo>
                    <a:lnTo>
                      <a:pt x="7" y="2"/>
                    </a:lnTo>
                    <a:lnTo>
                      <a:pt x="8" y="0"/>
                    </a:lnTo>
                    <a:lnTo>
                      <a:pt x="11" y="1"/>
                    </a:lnTo>
                    <a:lnTo>
                      <a:pt x="12" y="2"/>
                    </a:lnTo>
                    <a:lnTo>
                      <a:pt x="14" y="3"/>
                    </a:lnTo>
                    <a:lnTo>
                      <a:pt x="13" y="6"/>
                    </a:lnTo>
                    <a:lnTo>
                      <a:pt x="16" y="7"/>
                    </a:lnTo>
                    <a:lnTo>
                      <a:pt x="14" y="8"/>
                    </a:lnTo>
                    <a:lnTo>
                      <a:pt x="13" y="11"/>
                    </a:lnTo>
                    <a:lnTo>
                      <a:pt x="12" y="13"/>
                    </a:lnTo>
                    <a:lnTo>
                      <a:pt x="11" y="16"/>
                    </a:lnTo>
                    <a:lnTo>
                      <a:pt x="8" y="14"/>
                    </a:lnTo>
                    <a:lnTo>
                      <a:pt x="7" y="16"/>
                    </a:lnTo>
                    <a:lnTo>
                      <a:pt x="4" y="14"/>
                    </a:lnTo>
                    <a:lnTo>
                      <a:pt x="3" y="13"/>
                    </a:lnTo>
                    <a:lnTo>
                      <a:pt x="1" y="12"/>
                    </a:lnTo>
                    <a:lnTo>
                      <a:pt x="2" y="11"/>
                    </a:lnTo>
                    <a:lnTo>
                      <a:pt x="0" y="9"/>
                    </a:lnTo>
                    <a:lnTo>
                      <a:pt x="1" y="7"/>
                    </a:lnTo>
                    <a:lnTo>
                      <a:pt x="2" y="4"/>
                    </a:lnTo>
                    <a:lnTo>
                      <a:pt x="3" y="2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Freeform 17"/>
              <p:cNvSpPr>
                <a:spLocks/>
              </p:cNvSpPr>
              <p:nvPr/>
            </p:nvSpPr>
            <p:spPr bwMode="auto">
              <a:xfrm>
                <a:off x="4108" y="2571"/>
                <a:ext cx="71" cy="72"/>
              </a:xfrm>
              <a:custGeom>
                <a:avLst/>
                <a:gdLst>
                  <a:gd name="T0" fmla="*/ 19 w 71"/>
                  <a:gd name="T1" fmla="*/ 29 h 72"/>
                  <a:gd name="T2" fmla="*/ 17 w 71"/>
                  <a:gd name="T3" fmla="*/ 35 h 72"/>
                  <a:gd name="T4" fmla="*/ 17 w 71"/>
                  <a:gd name="T5" fmla="*/ 40 h 72"/>
                  <a:gd name="T6" fmla="*/ 20 w 71"/>
                  <a:gd name="T7" fmla="*/ 46 h 72"/>
                  <a:gd name="T8" fmla="*/ 25 w 71"/>
                  <a:gd name="T9" fmla="*/ 51 h 72"/>
                  <a:gd name="T10" fmla="*/ 31 w 71"/>
                  <a:gd name="T11" fmla="*/ 52 h 72"/>
                  <a:gd name="T12" fmla="*/ 35 w 71"/>
                  <a:gd name="T13" fmla="*/ 52 h 72"/>
                  <a:gd name="T14" fmla="*/ 41 w 71"/>
                  <a:gd name="T15" fmla="*/ 51 h 72"/>
                  <a:gd name="T16" fmla="*/ 47 w 71"/>
                  <a:gd name="T17" fmla="*/ 50 h 72"/>
                  <a:gd name="T18" fmla="*/ 50 w 71"/>
                  <a:gd name="T19" fmla="*/ 45 h 72"/>
                  <a:gd name="T20" fmla="*/ 52 w 71"/>
                  <a:gd name="T21" fmla="*/ 42 h 72"/>
                  <a:gd name="T22" fmla="*/ 51 w 71"/>
                  <a:gd name="T23" fmla="*/ 34 h 72"/>
                  <a:gd name="T24" fmla="*/ 49 w 71"/>
                  <a:gd name="T25" fmla="*/ 28 h 72"/>
                  <a:gd name="T26" fmla="*/ 47 w 71"/>
                  <a:gd name="T27" fmla="*/ 24 h 72"/>
                  <a:gd name="T28" fmla="*/ 42 w 71"/>
                  <a:gd name="T29" fmla="*/ 21 h 72"/>
                  <a:gd name="T30" fmla="*/ 36 w 71"/>
                  <a:gd name="T31" fmla="*/ 18 h 72"/>
                  <a:gd name="T32" fmla="*/ 29 w 71"/>
                  <a:gd name="T33" fmla="*/ 19 h 72"/>
                  <a:gd name="T34" fmla="*/ 25 w 71"/>
                  <a:gd name="T35" fmla="*/ 21 h 72"/>
                  <a:gd name="T36" fmla="*/ 21 w 71"/>
                  <a:gd name="T37" fmla="*/ 25 h 72"/>
                  <a:gd name="T38" fmla="*/ 6 w 71"/>
                  <a:gd name="T39" fmla="*/ 19 h 72"/>
                  <a:gd name="T40" fmla="*/ 10 w 71"/>
                  <a:gd name="T41" fmla="*/ 12 h 72"/>
                  <a:gd name="T42" fmla="*/ 17 w 71"/>
                  <a:gd name="T43" fmla="*/ 7 h 72"/>
                  <a:gd name="T44" fmla="*/ 24 w 71"/>
                  <a:gd name="T45" fmla="*/ 4 h 72"/>
                  <a:gd name="T46" fmla="*/ 32 w 71"/>
                  <a:gd name="T47" fmla="*/ 2 h 72"/>
                  <a:gd name="T48" fmla="*/ 39 w 71"/>
                  <a:gd name="T49" fmla="*/ 1 h 72"/>
                  <a:gd name="T50" fmla="*/ 47 w 71"/>
                  <a:gd name="T51" fmla="*/ 3 h 72"/>
                  <a:gd name="T52" fmla="*/ 58 w 71"/>
                  <a:gd name="T53" fmla="*/ 9 h 72"/>
                  <a:gd name="T54" fmla="*/ 64 w 71"/>
                  <a:gd name="T55" fmla="*/ 16 h 72"/>
                  <a:gd name="T56" fmla="*/ 67 w 71"/>
                  <a:gd name="T57" fmla="*/ 25 h 72"/>
                  <a:gd name="T58" fmla="*/ 70 w 71"/>
                  <a:gd name="T59" fmla="*/ 31 h 72"/>
                  <a:gd name="T60" fmla="*/ 68 w 71"/>
                  <a:gd name="T61" fmla="*/ 42 h 72"/>
                  <a:gd name="T62" fmla="*/ 67 w 71"/>
                  <a:gd name="T63" fmla="*/ 48 h 72"/>
                  <a:gd name="T64" fmla="*/ 63 w 71"/>
                  <a:gd name="T65" fmla="*/ 55 h 72"/>
                  <a:gd name="T66" fmla="*/ 59 w 71"/>
                  <a:gd name="T67" fmla="*/ 62 h 72"/>
                  <a:gd name="T68" fmla="*/ 51 w 71"/>
                  <a:gd name="T69" fmla="*/ 67 h 72"/>
                  <a:gd name="T70" fmla="*/ 45 w 71"/>
                  <a:gd name="T71" fmla="*/ 70 h 72"/>
                  <a:gd name="T72" fmla="*/ 36 w 71"/>
                  <a:gd name="T73" fmla="*/ 69 h 72"/>
                  <a:gd name="T74" fmla="*/ 27 w 71"/>
                  <a:gd name="T75" fmla="*/ 71 h 72"/>
                  <a:gd name="T76" fmla="*/ 20 w 71"/>
                  <a:gd name="T77" fmla="*/ 67 h 72"/>
                  <a:gd name="T78" fmla="*/ 13 w 71"/>
                  <a:gd name="T79" fmla="*/ 63 h 72"/>
                  <a:gd name="T80" fmla="*/ 7 w 71"/>
                  <a:gd name="T81" fmla="*/ 57 h 72"/>
                  <a:gd name="T82" fmla="*/ 3 w 71"/>
                  <a:gd name="T83" fmla="*/ 48 h 72"/>
                  <a:gd name="T84" fmla="*/ 0 w 71"/>
                  <a:gd name="T85" fmla="*/ 41 h 72"/>
                  <a:gd name="T86" fmla="*/ 1 w 71"/>
                  <a:gd name="T87" fmla="*/ 32 h 72"/>
                  <a:gd name="T88" fmla="*/ 2 w 71"/>
                  <a:gd name="T89" fmla="*/ 26 h 72"/>
                  <a:gd name="T90" fmla="*/ 6 w 71"/>
                  <a:gd name="T91" fmla="*/ 19 h 7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1"/>
                  <a:gd name="T139" fmla="*/ 0 h 72"/>
                  <a:gd name="T140" fmla="*/ 71 w 71"/>
                  <a:gd name="T141" fmla="*/ 72 h 7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1" h="72">
                    <a:moveTo>
                      <a:pt x="20" y="27"/>
                    </a:moveTo>
                    <a:lnTo>
                      <a:pt x="19" y="29"/>
                    </a:lnTo>
                    <a:lnTo>
                      <a:pt x="17" y="32"/>
                    </a:lnTo>
                    <a:lnTo>
                      <a:pt x="17" y="35"/>
                    </a:lnTo>
                    <a:lnTo>
                      <a:pt x="16" y="37"/>
                    </a:lnTo>
                    <a:lnTo>
                      <a:pt x="17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22" y="47"/>
                    </a:lnTo>
                    <a:lnTo>
                      <a:pt x="25" y="51"/>
                    </a:lnTo>
                    <a:lnTo>
                      <a:pt x="26" y="52"/>
                    </a:lnTo>
                    <a:lnTo>
                      <a:pt x="31" y="52"/>
                    </a:lnTo>
                    <a:lnTo>
                      <a:pt x="33" y="53"/>
                    </a:lnTo>
                    <a:lnTo>
                      <a:pt x="35" y="52"/>
                    </a:lnTo>
                    <a:lnTo>
                      <a:pt x="37" y="53"/>
                    </a:lnTo>
                    <a:lnTo>
                      <a:pt x="41" y="51"/>
                    </a:lnTo>
                    <a:lnTo>
                      <a:pt x="44" y="51"/>
                    </a:lnTo>
                    <a:lnTo>
                      <a:pt x="47" y="50"/>
                    </a:lnTo>
                    <a:lnTo>
                      <a:pt x="48" y="49"/>
                    </a:lnTo>
                    <a:lnTo>
                      <a:pt x="50" y="45"/>
                    </a:lnTo>
                    <a:lnTo>
                      <a:pt x="51" y="43"/>
                    </a:lnTo>
                    <a:lnTo>
                      <a:pt x="52" y="42"/>
                    </a:lnTo>
                    <a:lnTo>
                      <a:pt x="52" y="37"/>
                    </a:lnTo>
                    <a:lnTo>
                      <a:pt x="51" y="34"/>
                    </a:lnTo>
                    <a:lnTo>
                      <a:pt x="50" y="31"/>
                    </a:lnTo>
                    <a:lnTo>
                      <a:pt x="49" y="28"/>
                    </a:lnTo>
                    <a:lnTo>
                      <a:pt x="49" y="25"/>
                    </a:lnTo>
                    <a:lnTo>
                      <a:pt x="47" y="24"/>
                    </a:lnTo>
                    <a:lnTo>
                      <a:pt x="43" y="22"/>
                    </a:lnTo>
                    <a:lnTo>
                      <a:pt x="42" y="21"/>
                    </a:lnTo>
                    <a:lnTo>
                      <a:pt x="40" y="20"/>
                    </a:lnTo>
                    <a:lnTo>
                      <a:pt x="36" y="18"/>
                    </a:lnTo>
                    <a:lnTo>
                      <a:pt x="32" y="18"/>
                    </a:lnTo>
                    <a:lnTo>
                      <a:pt x="29" y="19"/>
                    </a:lnTo>
                    <a:lnTo>
                      <a:pt x="26" y="20"/>
                    </a:lnTo>
                    <a:lnTo>
                      <a:pt x="25" y="21"/>
                    </a:lnTo>
                    <a:lnTo>
                      <a:pt x="23" y="22"/>
                    </a:lnTo>
                    <a:lnTo>
                      <a:pt x="21" y="25"/>
                    </a:lnTo>
                    <a:lnTo>
                      <a:pt x="20" y="27"/>
                    </a:lnTo>
                    <a:lnTo>
                      <a:pt x="6" y="19"/>
                    </a:lnTo>
                    <a:lnTo>
                      <a:pt x="8" y="16"/>
                    </a:lnTo>
                    <a:lnTo>
                      <a:pt x="10" y="12"/>
                    </a:lnTo>
                    <a:lnTo>
                      <a:pt x="14" y="10"/>
                    </a:lnTo>
                    <a:lnTo>
                      <a:pt x="17" y="7"/>
                    </a:lnTo>
                    <a:lnTo>
                      <a:pt x="20" y="7"/>
                    </a:lnTo>
                    <a:lnTo>
                      <a:pt x="24" y="4"/>
                    </a:lnTo>
                    <a:lnTo>
                      <a:pt x="27" y="3"/>
                    </a:lnTo>
                    <a:lnTo>
                      <a:pt x="32" y="2"/>
                    </a:lnTo>
                    <a:lnTo>
                      <a:pt x="35" y="0"/>
                    </a:lnTo>
                    <a:lnTo>
                      <a:pt x="39" y="1"/>
                    </a:lnTo>
                    <a:lnTo>
                      <a:pt x="44" y="1"/>
                    </a:lnTo>
                    <a:lnTo>
                      <a:pt x="47" y="3"/>
                    </a:lnTo>
                    <a:lnTo>
                      <a:pt x="54" y="7"/>
                    </a:lnTo>
                    <a:lnTo>
                      <a:pt x="58" y="9"/>
                    </a:lnTo>
                    <a:lnTo>
                      <a:pt x="60" y="13"/>
                    </a:lnTo>
                    <a:lnTo>
                      <a:pt x="64" y="16"/>
                    </a:lnTo>
                    <a:lnTo>
                      <a:pt x="66" y="22"/>
                    </a:lnTo>
                    <a:lnTo>
                      <a:pt x="67" y="25"/>
                    </a:lnTo>
                    <a:lnTo>
                      <a:pt x="68" y="30"/>
                    </a:lnTo>
                    <a:lnTo>
                      <a:pt x="70" y="31"/>
                    </a:lnTo>
                    <a:lnTo>
                      <a:pt x="68" y="37"/>
                    </a:lnTo>
                    <a:lnTo>
                      <a:pt x="68" y="42"/>
                    </a:lnTo>
                    <a:lnTo>
                      <a:pt x="69" y="45"/>
                    </a:lnTo>
                    <a:lnTo>
                      <a:pt x="67" y="48"/>
                    </a:lnTo>
                    <a:lnTo>
                      <a:pt x="67" y="52"/>
                    </a:lnTo>
                    <a:lnTo>
                      <a:pt x="63" y="55"/>
                    </a:lnTo>
                    <a:lnTo>
                      <a:pt x="61" y="58"/>
                    </a:lnTo>
                    <a:lnTo>
                      <a:pt x="59" y="62"/>
                    </a:lnTo>
                    <a:lnTo>
                      <a:pt x="55" y="64"/>
                    </a:lnTo>
                    <a:lnTo>
                      <a:pt x="51" y="67"/>
                    </a:lnTo>
                    <a:lnTo>
                      <a:pt x="48" y="69"/>
                    </a:lnTo>
                    <a:lnTo>
                      <a:pt x="45" y="70"/>
                    </a:lnTo>
                    <a:lnTo>
                      <a:pt x="41" y="70"/>
                    </a:lnTo>
                    <a:lnTo>
                      <a:pt x="36" y="69"/>
                    </a:lnTo>
                    <a:lnTo>
                      <a:pt x="30" y="70"/>
                    </a:lnTo>
                    <a:lnTo>
                      <a:pt x="27" y="71"/>
                    </a:lnTo>
                    <a:lnTo>
                      <a:pt x="24" y="69"/>
                    </a:lnTo>
                    <a:lnTo>
                      <a:pt x="20" y="67"/>
                    </a:lnTo>
                    <a:lnTo>
                      <a:pt x="17" y="65"/>
                    </a:lnTo>
                    <a:lnTo>
                      <a:pt x="13" y="63"/>
                    </a:lnTo>
                    <a:lnTo>
                      <a:pt x="8" y="60"/>
                    </a:lnTo>
                    <a:lnTo>
                      <a:pt x="7" y="57"/>
                    </a:lnTo>
                    <a:lnTo>
                      <a:pt x="5" y="53"/>
                    </a:lnTo>
                    <a:lnTo>
                      <a:pt x="3" y="48"/>
                    </a:lnTo>
                    <a:lnTo>
                      <a:pt x="3" y="45"/>
                    </a:lnTo>
                    <a:lnTo>
                      <a:pt x="0" y="41"/>
                    </a:lnTo>
                    <a:lnTo>
                      <a:pt x="0" y="37"/>
                    </a:lnTo>
                    <a:lnTo>
                      <a:pt x="1" y="32"/>
                    </a:lnTo>
                    <a:lnTo>
                      <a:pt x="2" y="31"/>
                    </a:lnTo>
                    <a:lnTo>
                      <a:pt x="2" y="26"/>
                    </a:lnTo>
                    <a:lnTo>
                      <a:pt x="4" y="23"/>
                    </a:lnTo>
                    <a:lnTo>
                      <a:pt x="6" y="19"/>
                    </a:lnTo>
                    <a:lnTo>
                      <a:pt x="20" y="27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18"/>
              <p:cNvSpPr>
                <a:spLocks/>
              </p:cNvSpPr>
              <p:nvPr/>
            </p:nvSpPr>
            <p:spPr bwMode="auto">
              <a:xfrm>
                <a:off x="3757" y="2378"/>
                <a:ext cx="37" cy="36"/>
              </a:xfrm>
              <a:custGeom>
                <a:avLst/>
                <a:gdLst>
                  <a:gd name="T0" fmla="*/ 35 w 37"/>
                  <a:gd name="T1" fmla="*/ 18 h 36"/>
                  <a:gd name="T2" fmla="*/ 36 w 37"/>
                  <a:gd name="T3" fmla="*/ 21 h 36"/>
                  <a:gd name="T4" fmla="*/ 36 w 37"/>
                  <a:gd name="T5" fmla="*/ 25 h 36"/>
                  <a:gd name="T6" fmla="*/ 35 w 37"/>
                  <a:gd name="T7" fmla="*/ 27 h 36"/>
                  <a:gd name="T8" fmla="*/ 33 w 37"/>
                  <a:gd name="T9" fmla="*/ 31 h 36"/>
                  <a:gd name="T10" fmla="*/ 30 w 37"/>
                  <a:gd name="T11" fmla="*/ 31 h 36"/>
                  <a:gd name="T12" fmla="*/ 27 w 37"/>
                  <a:gd name="T13" fmla="*/ 32 h 36"/>
                  <a:gd name="T14" fmla="*/ 25 w 37"/>
                  <a:gd name="T15" fmla="*/ 33 h 36"/>
                  <a:gd name="T16" fmla="*/ 22 w 37"/>
                  <a:gd name="T17" fmla="*/ 34 h 36"/>
                  <a:gd name="T18" fmla="*/ 19 w 37"/>
                  <a:gd name="T19" fmla="*/ 34 h 36"/>
                  <a:gd name="T20" fmla="*/ 16 w 37"/>
                  <a:gd name="T21" fmla="*/ 35 h 36"/>
                  <a:gd name="T22" fmla="*/ 15 w 37"/>
                  <a:gd name="T23" fmla="*/ 34 h 36"/>
                  <a:gd name="T24" fmla="*/ 10 w 37"/>
                  <a:gd name="T25" fmla="*/ 34 h 36"/>
                  <a:gd name="T26" fmla="*/ 8 w 37"/>
                  <a:gd name="T27" fmla="*/ 33 h 36"/>
                  <a:gd name="T28" fmla="*/ 6 w 37"/>
                  <a:gd name="T29" fmla="*/ 29 h 36"/>
                  <a:gd name="T30" fmla="*/ 4 w 37"/>
                  <a:gd name="T31" fmla="*/ 28 h 36"/>
                  <a:gd name="T32" fmla="*/ 2 w 37"/>
                  <a:gd name="T33" fmla="*/ 24 h 36"/>
                  <a:gd name="T34" fmla="*/ 3 w 37"/>
                  <a:gd name="T35" fmla="*/ 23 h 36"/>
                  <a:gd name="T36" fmla="*/ 0 w 37"/>
                  <a:gd name="T37" fmla="*/ 19 h 36"/>
                  <a:gd name="T38" fmla="*/ 1 w 37"/>
                  <a:gd name="T39" fmla="*/ 17 h 36"/>
                  <a:gd name="T40" fmla="*/ 1 w 37"/>
                  <a:gd name="T41" fmla="*/ 14 h 36"/>
                  <a:gd name="T42" fmla="*/ 3 w 37"/>
                  <a:gd name="T43" fmla="*/ 11 h 36"/>
                  <a:gd name="T44" fmla="*/ 4 w 37"/>
                  <a:gd name="T45" fmla="*/ 9 h 36"/>
                  <a:gd name="T46" fmla="*/ 5 w 37"/>
                  <a:gd name="T47" fmla="*/ 7 h 36"/>
                  <a:gd name="T48" fmla="*/ 7 w 37"/>
                  <a:gd name="T49" fmla="*/ 4 h 36"/>
                  <a:gd name="T50" fmla="*/ 9 w 37"/>
                  <a:gd name="T51" fmla="*/ 3 h 36"/>
                  <a:gd name="T52" fmla="*/ 12 w 37"/>
                  <a:gd name="T53" fmla="*/ 3 h 36"/>
                  <a:gd name="T54" fmla="*/ 15 w 37"/>
                  <a:gd name="T55" fmla="*/ 2 h 36"/>
                  <a:gd name="T56" fmla="*/ 17 w 37"/>
                  <a:gd name="T57" fmla="*/ 1 h 36"/>
                  <a:gd name="T58" fmla="*/ 20 w 37"/>
                  <a:gd name="T59" fmla="*/ 0 h 36"/>
                  <a:gd name="T60" fmla="*/ 22 w 37"/>
                  <a:gd name="T61" fmla="*/ 1 h 36"/>
                  <a:gd name="T62" fmla="*/ 25 w 37"/>
                  <a:gd name="T63" fmla="*/ 3 h 36"/>
                  <a:gd name="T64" fmla="*/ 29 w 37"/>
                  <a:gd name="T65" fmla="*/ 5 h 36"/>
                  <a:gd name="T66" fmla="*/ 31 w 37"/>
                  <a:gd name="T67" fmla="*/ 6 h 36"/>
                  <a:gd name="T68" fmla="*/ 32 w 37"/>
                  <a:gd name="T69" fmla="*/ 7 h 36"/>
                  <a:gd name="T70" fmla="*/ 33 w 37"/>
                  <a:gd name="T71" fmla="*/ 10 h 36"/>
                  <a:gd name="T72" fmla="*/ 36 w 37"/>
                  <a:gd name="T73" fmla="*/ 14 h 36"/>
                  <a:gd name="T74" fmla="*/ 36 w 37"/>
                  <a:gd name="T75" fmla="*/ 17 h 36"/>
                  <a:gd name="T76" fmla="*/ 35 w 37"/>
                  <a:gd name="T77" fmla="*/ 18 h 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7"/>
                  <a:gd name="T118" fmla="*/ 0 h 36"/>
                  <a:gd name="T119" fmla="*/ 37 w 37"/>
                  <a:gd name="T120" fmla="*/ 36 h 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7" h="36">
                    <a:moveTo>
                      <a:pt x="35" y="18"/>
                    </a:moveTo>
                    <a:lnTo>
                      <a:pt x="36" y="21"/>
                    </a:lnTo>
                    <a:lnTo>
                      <a:pt x="36" y="25"/>
                    </a:lnTo>
                    <a:lnTo>
                      <a:pt x="35" y="27"/>
                    </a:lnTo>
                    <a:lnTo>
                      <a:pt x="33" y="31"/>
                    </a:lnTo>
                    <a:lnTo>
                      <a:pt x="30" y="31"/>
                    </a:lnTo>
                    <a:lnTo>
                      <a:pt x="27" y="32"/>
                    </a:lnTo>
                    <a:lnTo>
                      <a:pt x="25" y="33"/>
                    </a:lnTo>
                    <a:lnTo>
                      <a:pt x="22" y="34"/>
                    </a:lnTo>
                    <a:lnTo>
                      <a:pt x="19" y="34"/>
                    </a:lnTo>
                    <a:lnTo>
                      <a:pt x="16" y="35"/>
                    </a:lnTo>
                    <a:lnTo>
                      <a:pt x="15" y="34"/>
                    </a:lnTo>
                    <a:lnTo>
                      <a:pt x="10" y="34"/>
                    </a:lnTo>
                    <a:lnTo>
                      <a:pt x="8" y="33"/>
                    </a:lnTo>
                    <a:lnTo>
                      <a:pt x="6" y="29"/>
                    </a:lnTo>
                    <a:lnTo>
                      <a:pt x="4" y="28"/>
                    </a:lnTo>
                    <a:lnTo>
                      <a:pt x="2" y="24"/>
                    </a:lnTo>
                    <a:lnTo>
                      <a:pt x="3" y="23"/>
                    </a:lnTo>
                    <a:lnTo>
                      <a:pt x="0" y="19"/>
                    </a:lnTo>
                    <a:lnTo>
                      <a:pt x="1" y="17"/>
                    </a:lnTo>
                    <a:lnTo>
                      <a:pt x="1" y="14"/>
                    </a:lnTo>
                    <a:lnTo>
                      <a:pt x="3" y="11"/>
                    </a:lnTo>
                    <a:lnTo>
                      <a:pt x="4" y="9"/>
                    </a:lnTo>
                    <a:lnTo>
                      <a:pt x="5" y="7"/>
                    </a:lnTo>
                    <a:lnTo>
                      <a:pt x="7" y="4"/>
                    </a:lnTo>
                    <a:lnTo>
                      <a:pt x="9" y="3"/>
                    </a:lnTo>
                    <a:lnTo>
                      <a:pt x="12" y="3"/>
                    </a:lnTo>
                    <a:lnTo>
                      <a:pt x="15" y="2"/>
                    </a:lnTo>
                    <a:lnTo>
                      <a:pt x="17" y="1"/>
                    </a:lnTo>
                    <a:lnTo>
                      <a:pt x="20" y="0"/>
                    </a:lnTo>
                    <a:lnTo>
                      <a:pt x="22" y="1"/>
                    </a:lnTo>
                    <a:lnTo>
                      <a:pt x="25" y="3"/>
                    </a:lnTo>
                    <a:lnTo>
                      <a:pt x="29" y="5"/>
                    </a:lnTo>
                    <a:lnTo>
                      <a:pt x="31" y="6"/>
                    </a:lnTo>
                    <a:lnTo>
                      <a:pt x="32" y="7"/>
                    </a:lnTo>
                    <a:lnTo>
                      <a:pt x="33" y="10"/>
                    </a:lnTo>
                    <a:lnTo>
                      <a:pt x="36" y="14"/>
                    </a:lnTo>
                    <a:lnTo>
                      <a:pt x="36" y="17"/>
                    </a:lnTo>
                    <a:lnTo>
                      <a:pt x="35" y="18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Freeform 19"/>
              <p:cNvSpPr>
                <a:spLocks/>
              </p:cNvSpPr>
              <p:nvPr/>
            </p:nvSpPr>
            <p:spPr bwMode="auto">
              <a:xfrm>
                <a:off x="3768" y="2389"/>
                <a:ext cx="17" cy="17"/>
              </a:xfrm>
              <a:custGeom>
                <a:avLst/>
                <a:gdLst>
                  <a:gd name="T0" fmla="*/ 2 w 17"/>
                  <a:gd name="T1" fmla="*/ 1 h 17"/>
                  <a:gd name="T2" fmla="*/ 5 w 17"/>
                  <a:gd name="T3" fmla="*/ 1 h 17"/>
                  <a:gd name="T4" fmla="*/ 9 w 17"/>
                  <a:gd name="T5" fmla="*/ 0 h 17"/>
                  <a:gd name="T6" fmla="*/ 10 w 17"/>
                  <a:gd name="T7" fmla="*/ 1 h 17"/>
                  <a:gd name="T8" fmla="*/ 12 w 17"/>
                  <a:gd name="T9" fmla="*/ 2 h 17"/>
                  <a:gd name="T10" fmla="*/ 14 w 17"/>
                  <a:gd name="T11" fmla="*/ 3 h 17"/>
                  <a:gd name="T12" fmla="*/ 16 w 17"/>
                  <a:gd name="T13" fmla="*/ 7 h 17"/>
                  <a:gd name="T14" fmla="*/ 16 w 17"/>
                  <a:gd name="T15" fmla="*/ 9 h 17"/>
                  <a:gd name="T16" fmla="*/ 14 w 17"/>
                  <a:gd name="T17" fmla="*/ 12 h 17"/>
                  <a:gd name="T18" fmla="*/ 13 w 17"/>
                  <a:gd name="T19" fmla="*/ 14 h 17"/>
                  <a:gd name="T20" fmla="*/ 11 w 17"/>
                  <a:gd name="T21" fmla="*/ 16 h 17"/>
                  <a:gd name="T22" fmla="*/ 8 w 17"/>
                  <a:gd name="T23" fmla="*/ 16 h 17"/>
                  <a:gd name="T24" fmla="*/ 5 w 17"/>
                  <a:gd name="T25" fmla="*/ 14 h 17"/>
                  <a:gd name="T26" fmla="*/ 3 w 17"/>
                  <a:gd name="T27" fmla="*/ 13 h 17"/>
                  <a:gd name="T28" fmla="*/ 1 w 17"/>
                  <a:gd name="T29" fmla="*/ 9 h 17"/>
                  <a:gd name="T30" fmla="*/ 0 w 17"/>
                  <a:gd name="T31" fmla="*/ 6 h 17"/>
                  <a:gd name="T32" fmla="*/ 1 w 17"/>
                  <a:gd name="T33" fmla="*/ 3 h 17"/>
                  <a:gd name="T34" fmla="*/ 2 w 17"/>
                  <a:gd name="T35" fmla="*/ 1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17"/>
                  <a:gd name="T56" fmla="*/ 17 w 17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17">
                    <a:moveTo>
                      <a:pt x="2" y="1"/>
                    </a:moveTo>
                    <a:lnTo>
                      <a:pt x="5" y="1"/>
                    </a:lnTo>
                    <a:lnTo>
                      <a:pt x="9" y="0"/>
                    </a:lnTo>
                    <a:lnTo>
                      <a:pt x="10" y="1"/>
                    </a:lnTo>
                    <a:lnTo>
                      <a:pt x="12" y="2"/>
                    </a:lnTo>
                    <a:lnTo>
                      <a:pt x="14" y="3"/>
                    </a:lnTo>
                    <a:lnTo>
                      <a:pt x="16" y="7"/>
                    </a:lnTo>
                    <a:lnTo>
                      <a:pt x="16" y="9"/>
                    </a:lnTo>
                    <a:lnTo>
                      <a:pt x="14" y="12"/>
                    </a:lnTo>
                    <a:lnTo>
                      <a:pt x="13" y="14"/>
                    </a:lnTo>
                    <a:lnTo>
                      <a:pt x="11" y="16"/>
                    </a:lnTo>
                    <a:lnTo>
                      <a:pt x="8" y="16"/>
                    </a:lnTo>
                    <a:lnTo>
                      <a:pt x="5" y="14"/>
                    </a:lnTo>
                    <a:lnTo>
                      <a:pt x="3" y="13"/>
                    </a:lnTo>
                    <a:lnTo>
                      <a:pt x="1" y="9"/>
                    </a:lnTo>
                    <a:lnTo>
                      <a:pt x="0" y="6"/>
                    </a:lnTo>
                    <a:lnTo>
                      <a:pt x="1" y="3"/>
                    </a:lnTo>
                    <a:lnTo>
                      <a:pt x="2" y="1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 20"/>
              <p:cNvSpPr>
                <a:spLocks/>
              </p:cNvSpPr>
              <p:nvPr/>
            </p:nvSpPr>
            <p:spPr bwMode="auto">
              <a:xfrm>
                <a:off x="3741" y="2360"/>
                <a:ext cx="70" cy="72"/>
              </a:xfrm>
              <a:custGeom>
                <a:avLst/>
                <a:gdLst>
                  <a:gd name="T0" fmla="*/ 19 w 70"/>
                  <a:gd name="T1" fmla="*/ 29 h 72"/>
                  <a:gd name="T2" fmla="*/ 17 w 70"/>
                  <a:gd name="T3" fmla="*/ 35 h 72"/>
                  <a:gd name="T4" fmla="*/ 17 w 70"/>
                  <a:gd name="T5" fmla="*/ 40 h 72"/>
                  <a:gd name="T6" fmla="*/ 20 w 70"/>
                  <a:gd name="T7" fmla="*/ 46 h 72"/>
                  <a:gd name="T8" fmla="*/ 23 w 70"/>
                  <a:gd name="T9" fmla="*/ 50 h 72"/>
                  <a:gd name="T10" fmla="*/ 31 w 70"/>
                  <a:gd name="T11" fmla="*/ 52 h 72"/>
                  <a:gd name="T12" fmla="*/ 35 w 70"/>
                  <a:gd name="T13" fmla="*/ 52 h 72"/>
                  <a:gd name="T14" fmla="*/ 41 w 70"/>
                  <a:gd name="T15" fmla="*/ 51 h 72"/>
                  <a:gd name="T16" fmla="*/ 46 w 70"/>
                  <a:gd name="T17" fmla="*/ 49 h 72"/>
                  <a:gd name="T18" fmla="*/ 49 w 70"/>
                  <a:gd name="T19" fmla="*/ 44 h 72"/>
                  <a:gd name="T20" fmla="*/ 51 w 70"/>
                  <a:gd name="T21" fmla="*/ 41 h 72"/>
                  <a:gd name="T22" fmla="*/ 51 w 70"/>
                  <a:gd name="T23" fmla="*/ 34 h 72"/>
                  <a:gd name="T24" fmla="*/ 49 w 70"/>
                  <a:gd name="T25" fmla="*/ 28 h 72"/>
                  <a:gd name="T26" fmla="*/ 47 w 70"/>
                  <a:gd name="T27" fmla="*/ 24 h 72"/>
                  <a:gd name="T28" fmla="*/ 41 w 70"/>
                  <a:gd name="T29" fmla="*/ 21 h 72"/>
                  <a:gd name="T30" fmla="*/ 36 w 70"/>
                  <a:gd name="T31" fmla="*/ 18 h 72"/>
                  <a:gd name="T32" fmla="*/ 31 w 70"/>
                  <a:gd name="T33" fmla="*/ 20 h 72"/>
                  <a:gd name="T34" fmla="*/ 25 w 70"/>
                  <a:gd name="T35" fmla="*/ 21 h 72"/>
                  <a:gd name="T36" fmla="*/ 21 w 70"/>
                  <a:gd name="T37" fmla="*/ 25 h 72"/>
                  <a:gd name="T38" fmla="*/ 4 w 70"/>
                  <a:gd name="T39" fmla="*/ 18 h 72"/>
                  <a:gd name="T40" fmla="*/ 10 w 70"/>
                  <a:gd name="T41" fmla="*/ 12 h 72"/>
                  <a:gd name="T42" fmla="*/ 17 w 70"/>
                  <a:gd name="T43" fmla="*/ 7 h 72"/>
                  <a:gd name="T44" fmla="*/ 24 w 70"/>
                  <a:gd name="T45" fmla="*/ 4 h 72"/>
                  <a:gd name="T46" fmla="*/ 32 w 70"/>
                  <a:gd name="T47" fmla="*/ 2 h 72"/>
                  <a:gd name="T48" fmla="*/ 39 w 70"/>
                  <a:gd name="T49" fmla="*/ 1 h 72"/>
                  <a:gd name="T50" fmla="*/ 47 w 70"/>
                  <a:gd name="T51" fmla="*/ 3 h 72"/>
                  <a:gd name="T52" fmla="*/ 57 w 70"/>
                  <a:gd name="T53" fmla="*/ 9 h 72"/>
                  <a:gd name="T54" fmla="*/ 63 w 70"/>
                  <a:gd name="T55" fmla="*/ 15 h 72"/>
                  <a:gd name="T56" fmla="*/ 65 w 70"/>
                  <a:gd name="T57" fmla="*/ 24 h 72"/>
                  <a:gd name="T58" fmla="*/ 69 w 70"/>
                  <a:gd name="T59" fmla="*/ 30 h 72"/>
                  <a:gd name="T60" fmla="*/ 67 w 70"/>
                  <a:gd name="T61" fmla="*/ 41 h 72"/>
                  <a:gd name="T62" fmla="*/ 66 w 70"/>
                  <a:gd name="T63" fmla="*/ 47 h 72"/>
                  <a:gd name="T64" fmla="*/ 64 w 70"/>
                  <a:gd name="T65" fmla="*/ 55 h 72"/>
                  <a:gd name="T66" fmla="*/ 58 w 70"/>
                  <a:gd name="T67" fmla="*/ 61 h 72"/>
                  <a:gd name="T68" fmla="*/ 50 w 70"/>
                  <a:gd name="T69" fmla="*/ 66 h 72"/>
                  <a:gd name="T70" fmla="*/ 42 w 70"/>
                  <a:gd name="T71" fmla="*/ 68 h 72"/>
                  <a:gd name="T72" fmla="*/ 35 w 70"/>
                  <a:gd name="T73" fmla="*/ 68 h 72"/>
                  <a:gd name="T74" fmla="*/ 27 w 70"/>
                  <a:gd name="T75" fmla="*/ 71 h 72"/>
                  <a:gd name="T76" fmla="*/ 20 w 70"/>
                  <a:gd name="T77" fmla="*/ 67 h 72"/>
                  <a:gd name="T78" fmla="*/ 13 w 70"/>
                  <a:gd name="T79" fmla="*/ 63 h 72"/>
                  <a:gd name="T80" fmla="*/ 7 w 70"/>
                  <a:gd name="T81" fmla="*/ 57 h 72"/>
                  <a:gd name="T82" fmla="*/ 3 w 70"/>
                  <a:gd name="T83" fmla="*/ 48 h 72"/>
                  <a:gd name="T84" fmla="*/ 2 w 70"/>
                  <a:gd name="T85" fmla="*/ 42 h 72"/>
                  <a:gd name="T86" fmla="*/ 0 w 70"/>
                  <a:gd name="T87" fmla="*/ 32 h 72"/>
                  <a:gd name="T88" fmla="*/ 2 w 70"/>
                  <a:gd name="T89" fmla="*/ 26 h 72"/>
                  <a:gd name="T90" fmla="*/ 4 w 70"/>
                  <a:gd name="T91" fmla="*/ 18 h 7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0"/>
                  <a:gd name="T139" fmla="*/ 0 h 72"/>
                  <a:gd name="T140" fmla="*/ 70 w 70"/>
                  <a:gd name="T141" fmla="*/ 72 h 7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0" h="72">
                    <a:moveTo>
                      <a:pt x="20" y="27"/>
                    </a:moveTo>
                    <a:lnTo>
                      <a:pt x="19" y="29"/>
                    </a:lnTo>
                    <a:lnTo>
                      <a:pt x="17" y="32"/>
                    </a:lnTo>
                    <a:lnTo>
                      <a:pt x="17" y="35"/>
                    </a:lnTo>
                    <a:lnTo>
                      <a:pt x="16" y="37"/>
                    </a:lnTo>
                    <a:lnTo>
                      <a:pt x="17" y="40"/>
                    </a:lnTo>
                    <a:lnTo>
                      <a:pt x="18" y="42"/>
                    </a:lnTo>
                    <a:lnTo>
                      <a:pt x="20" y="46"/>
                    </a:lnTo>
                    <a:lnTo>
                      <a:pt x="22" y="47"/>
                    </a:lnTo>
                    <a:lnTo>
                      <a:pt x="23" y="50"/>
                    </a:lnTo>
                    <a:lnTo>
                      <a:pt x="26" y="52"/>
                    </a:lnTo>
                    <a:lnTo>
                      <a:pt x="31" y="52"/>
                    </a:lnTo>
                    <a:lnTo>
                      <a:pt x="32" y="53"/>
                    </a:lnTo>
                    <a:lnTo>
                      <a:pt x="35" y="52"/>
                    </a:lnTo>
                    <a:lnTo>
                      <a:pt x="37" y="53"/>
                    </a:lnTo>
                    <a:lnTo>
                      <a:pt x="41" y="51"/>
                    </a:lnTo>
                    <a:lnTo>
                      <a:pt x="43" y="50"/>
                    </a:lnTo>
                    <a:lnTo>
                      <a:pt x="46" y="49"/>
                    </a:lnTo>
                    <a:lnTo>
                      <a:pt x="47" y="48"/>
                    </a:lnTo>
                    <a:lnTo>
                      <a:pt x="49" y="44"/>
                    </a:lnTo>
                    <a:lnTo>
                      <a:pt x="50" y="42"/>
                    </a:lnTo>
                    <a:lnTo>
                      <a:pt x="51" y="41"/>
                    </a:lnTo>
                    <a:lnTo>
                      <a:pt x="51" y="36"/>
                    </a:lnTo>
                    <a:lnTo>
                      <a:pt x="51" y="34"/>
                    </a:lnTo>
                    <a:lnTo>
                      <a:pt x="50" y="31"/>
                    </a:lnTo>
                    <a:lnTo>
                      <a:pt x="49" y="28"/>
                    </a:lnTo>
                    <a:lnTo>
                      <a:pt x="48" y="25"/>
                    </a:lnTo>
                    <a:lnTo>
                      <a:pt x="47" y="24"/>
                    </a:lnTo>
                    <a:lnTo>
                      <a:pt x="45" y="23"/>
                    </a:lnTo>
                    <a:lnTo>
                      <a:pt x="41" y="21"/>
                    </a:lnTo>
                    <a:lnTo>
                      <a:pt x="38" y="19"/>
                    </a:lnTo>
                    <a:lnTo>
                      <a:pt x="36" y="18"/>
                    </a:lnTo>
                    <a:lnTo>
                      <a:pt x="33" y="19"/>
                    </a:lnTo>
                    <a:lnTo>
                      <a:pt x="31" y="20"/>
                    </a:lnTo>
                    <a:lnTo>
                      <a:pt x="28" y="21"/>
                    </a:lnTo>
                    <a:lnTo>
                      <a:pt x="25" y="21"/>
                    </a:lnTo>
                    <a:lnTo>
                      <a:pt x="23" y="22"/>
                    </a:lnTo>
                    <a:lnTo>
                      <a:pt x="21" y="25"/>
                    </a:lnTo>
                    <a:lnTo>
                      <a:pt x="20" y="27"/>
                    </a:lnTo>
                    <a:lnTo>
                      <a:pt x="4" y="18"/>
                    </a:lnTo>
                    <a:lnTo>
                      <a:pt x="6" y="15"/>
                    </a:lnTo>
                    <a:lnTo>
                      <a:pt x="10" y="12"/>
                    </a:lnTo>
                    <a:lnTo>
                      <a:pt x="12" y="9"/>
                    </a:lnTo>
                    <a:lnTo>
                      <a:pt x="17" y="7"/>
                    </a:lnTo>
                    <a:lnTo>
                      <a:pt x="20" y="7"/>
                    </a:lnTo>
                    <a:lnTo>
                      <a:pt x="24" y="4"/>
                    </a:lnTo>
                    <a:lnTo>
                      <a:pt x="26" y="3"/>
                    </a:lnTo>
                    <a:lnTo>
                      <a:pt x="32" y="2"/>
                    </a:lnTo>
                    <a:lnTo>
                      <a:pt x="35" y="0"/>
                    </a:lnTo>
                    <a:lnTo>
                      <a:pt x="39" y="1"/>
                    </a:lnTo>
                    <a:lnTo>
                      <a:pt x="43" y="1"/>
                    </a:lnTo>
                    <a:lnTo>
                      <a:pt x="47" y="3"/>
                    </a:lnTo>
                    <a:lnTo>
                      <a:pt x="54" y="7"/>
                    </a:lnTo>
                    <a:lnTo>
                      <a:pt x="57" y="9"/>
                    </a:lnTo>
                    <a:lnTo>
                      <a:pt x="60" y="13"/>
                    </a:lnTo>
                    <a:lnTo>
                      <a:pt x="63" y="15"/>
                    </a:lnTo>
                    <a:lnTo>
                      <a:pt x="65" y="21"/>
                    </a:lnTo>
                    <a:lnTo>
                      <a:pt x="65" y="24"/>
                    </a:lnTo>
                    <a:lnTo>
                      <a:pt x="67" y="29"/>
                    </a:lnTo>
                    <a:lnTo>
                      <a:pt x="69" y="30"/>
                    </a:lnTo>
                    <a:lnTo>
                      <a:pt x="67" y="36"/>
                    </a:lnTo>
                    <a:lnTo>
                      <a:pt x="67" y="41"/>
                    </a:lnTo>
                    <a:lnTo>
                      <a:pt x="68" y="44"/>
                    </a:lnTo>
                    <a:lnTo>
                      <a:pt x="66" y="47"/>
                    </a:lnTo>
                    <a:lnTo>
                      <a:pt x="66" y="51"/>
                    </a:lnTo>
                    <a:lnTo>
                      <a:pt x="64" y="55"/>
                    </a:lnTo>
                    <a:lnTo>
                      <a:pt x="60" y="57"/>
                    </a:lnTo>
                    <a:lnTo>
                      <a:pt x="58" y="61"/>
                    </a:lnTo>
                    <a:lnTo>
                      <a:pt x="54" y="63"/>
                    </a:lnTo>
                    <a:lnTo>
                      <a:pt x="50" y="66"/>
                    </a:lnTo>
                    <a:lnTo>
                      <a:pt x="47" y="68"/>
                    </a:lnTo>
                    <a:lnTo>
                      <a:pt x="42" y="68"/>
                    </a:lnTo>
                    <a:lnTo>
                      <a:pt x="39" y="69"/>
                    </a:lnTo>
                    <a:lnTo>
                      <a:pt x="35" y="68"/>
                    </a:lnTo>
                    <a:lnTo>
                      <a:pt x="31" y="71"/>
                    </a:lnTo>
                    <a:lnTo>
                      <a:pt x="27" y="71"/>
                    </a:lnTo>
                    <a:lnTo>
                      <a:pt x="23" y="69"/>
                    </a:lnTo>
                    <a:lnTo>
                      <a:pt x="20" y="67"/>
                    </a:lnTo>
                    <a:lnTo>
                      <a:pt x="15" y="64"/>
                    </a:lnTo>
                    <a:lnTo>
                      <a:pt x="13" y="63"/>
                    </a:lnTo>
                    <a:lnTo>
                      <a:pt x="9" y="61"/>
                    </a:lnTo>
                    <a:lnTo>
                      <a:pt x="7" y="57"/>
                    </a:lnTo>
                    <a:lnTo>
                      <a:pt x="5" y="53"/>
                    </a:lnTo>
                    <a:lnTo>
                      <a:pt x="3" y="48"/>
                    </a:lnTo>
                    <a:lnTo>
                      <a:pt x="2" y="45"/>
                    </a:lnTo>
                    <a:lnTo>
                      <a:pt x="2" y="42"/>
                    </a:lnTo>
                    <a:lnTo>
                      <a:pt x="2" y="38"/>
                    </a:lnTo>
                    <a:lnTo>
                      <a:pt x="0" y="32"/>
                    </a:lnTo>
                    <a:lnTo>
                      <a:pt x="0" y="30"/>
                    </a:lnTo>
                    <a:lnTo>
                      <a:pt x="2" y="26"/>
                    </a:lnTo>
                    <a:lnTo>
                      <a:pt x="2" y="22"/>
                    </a:lnTo>
                    <a:lnTo>
                      <a:pt x="4" y="18"/>
                    </a:lnTo>
                    <a:lnTo>
                      <a:pt x="20" y="27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 21"/>
              <p:cNvSpPr>
                <a:spLocks/>
              </p:cNvSpPr>
              <p:nvPr/>
            </p:nvSpPr>
            <p:spPr bwMode="auto">
              <a:xfrm>
                <a:off x="3823" y="2417"/>
                <a:ext cx="38" cy="36"/>
              </a:xfrm>
              <a:custGeom>
                <a:avLst/>
                <a:gdLst>
                  <a:gd name="T0" fmla="*/ 35 w 38"/>
                  <a:gd name="T1" fmla="*/ 19 h 36"/>
                  <a:gd name="T2" fmla="*/ 36 w 38"/>
                  <a:gd name="T3" fmla="*/ 22 h 36"/>
                  <a:gd name="T4" fmla="*/ 35 w 38"/>
                  <a:gd name="T5" fmla="*/ 23 h 36"/>
                  <a:gd name="T6" fmla="*/ 33 w 38"/>
                  <a:gd name="T7" fmla="*/ 27 h 36"/>
                  <a:gd name="T8" fmla="*/ 32 w 38"/>
                  <a:gd name="T9" fmla="*/ 29 h 36"/>
                  <a:gd name="T10" fmla="*/ 31 w 38"/>
                  <a:gd name="T11" fmla="*/ 30 h 36"/>
                  <a:gd name="T12" fmla="*/ 27 w 38"/>
                  <a:gd name="T13" fmla="*/ 33 h 36"/>
                  <a:gd name="T14" fmla="*/ 24 w 38"/>
                  <a:gd name="T15" fmla="*/ 34 h 36"/>
                  <a:gd name="T16" fmla="*/ 21 w 38"/>
                  <a:gd name="T17" fmla="*/ 34 h 36"/>
                  <a:gd name="T18" fmla="*/ 19 w 38"/>
                  <a:gd name="T19" fmla="*/ 35 h 36"/>
                  <a:gd name="T20" fmla="*/ 17 w 38"/>
                  <a:gd name="T21" fmla="*/ 34 h 36"/>
                  <a:gd name="T22" fmla="*/ 14 w 38"/>
                  <a:gd name="T23" fmla="*/ 35 h 36"/>
                  <a:gd name="T24" fmla="*/ 10 w 38"/>
                  <a:gd name="T25" fmla="*/ 35 h 36"/>
                  <a:gd name="T26" fmla="*/ 8 w 38"/>
                  <a:gd name="T27" fmla="*/ 34 h 36"/>
                  <a:gd name="T28" fmla="*/ 6 w 38"/>
                  <a:gd name="T29" fmla="*/ 30 h 36"/>
                  <a:gd name="T30" fmla="*/ 5 w 38"/>
                  <a:gd name="T31" fmla="*/ 27 h 36"/>
                  <a:gd name="T32" fmla="*/ 1 w 38"/>
                  <a:gd name="T33" fmla="*/ 25 h 36"/>
                  <a:gd name="T34" fmla="*/ 1 w 38"/>
                  <a:gd name="T35" fmla="*/ 22 h 36"/>
                  <a:gd name="T36" fmla="*/ 0 w 38"/>
                  <a:gd name="T37" fmla="*/ 20 h 36"/>
                  <a:gd name="T38" fmla="*/ 2 w 38"/>
                  <a:gd name="T39" fmla="*/ 16 h 36"/>
                  <a:gd name="T40" fmla="*/ 1 w 38"/>
                  <a:gd name="T41" fmla="*/ 13 h 36"/>
                  <a:gd name="T42" fmla="*/ 2 w 38"/>
                  <a:gd name="T43" fmla="*/ 12 h 36"/>
                  <a:gd name="T44" fmla="*/ 3 w 38"/>
                  <a:gd name="T45" fmla="*/ 10 h 36"/>
                  <a:gd name="T46" fmla="*/ 5 w 38"/>
                  <a:gd name="T47" fmla="*/ 6 h 36"/>
                  <a:gd name="T48" fmla="*/ 6 w 38"/>
                  <a:gd name="T49" fmla="*/ 5 h 36"/>
                  <a:gd name="T50" fmla="*/ 10 w 38"/>
                  <a:gd name="T51" fmla="*/ 2 h 36"/>
                  <a:gd name="T52" fmla="*/ 13 w 38"/>
                  <a:gd name="T53" fmla="*/ 2 h 36"/>
                  <a:gd name="T54" fmla="*/ 15 w 38"/>
                  <a:gd name="T55" fmla="*/ 1 h 36"/>
                  <a:gd name="T56" fmla="*/ 18 w 38"/>
                  <a:gd name="T57" fmla="*/ 0 h 36"/>
                  <a:gd name="T58" fmla="*/ 20 w 38"/>
                  <a:gd name="T59" fmla="*/ 1 h 36"/>
                  <a:gd name="T60" fmla="*/ 23 w 38"/>
                  <a:gd name="T61" fmla="*/ 0 h 36"/>
                  <a:gd name="T62" fmla="*/ 26 w 38"/>
                  <a:gd name="T63" fmla="*/ 2 h 36"/>
                  <a:gd name="T64" fmla="*/ 30 w 38"/>
                  <a:gd name="T65" fmla="*/ 4 h 36"/>
                  <a:gd name="T66" fmla="*/ 31 w 38"/>
                  <a:gd name="T67" fmla="*/ 5 h 36"/>
                  <a:gd name="T68" fmla="*/ 32 w 38"/>
                  <a:gd name="T69" fmla="*/ 8 h 36"/>
                  <a:gd name="T70" fmla="*/ 34 w 38"/>
                  <a:gd name="T71" fmla="*/ 9 h 36"/>
                  <a:gd name="T72" fmla="*/ 36 w 38"/>
                  <a:gd name="T73" fmla="*/ 13 h 36"/>
                  <a:gd name="T74" fmla="*/ 37 w 38"/>
                  <a:gd name="T75" fmla="*/ 16 h 36"/>
                  <a:gd name="T76" fmla="*/ 35 w 38"/>
                  <a:gd name="T77" fmla="*/ 19 h 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8"/>
                  <a:gd name="T118" fmla="*/ 0 h 36"/>
                  <a:gd name="T119" fmla="*/ 38 w 38"/>
                  <a:gd name="T120" fmla="*/ 36 h 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8" h="36">
                    <a:moveTo>
                      <a:pt x="35" y="19"/>
                    </a:moveTo>
                    <a:lnTo>
                      <a:pt x="36" y="22"/>
                    </a:lnTo>
                    <a:lnTo>
                      <a:pt x="35" y="23"/>
                    </a:lnTo>
                    <a:lnTo>
                      <a:pt x="33" y="27"/>
                    </a:lnTo>
                    <a:lnTo>
                      <a:pt x="32" y="29"/>
                    </a:lnTo>
                    <a:lnTo>
                      <a:pt x="31" y="30"/>
                    </a:lnTo>
                    <a:lnTo>
                      <a:pt x="27" y="33"/>
                    </a:lnTo>
                    <a:lnTo>
                      <a:pt x="24" y="34"/>
                    </a:lnTo>
                    <a:lnTo>
                      <a:pt x="21" y="34"/>
                    </a:lnTo>
                    <a:lnTo>
                      <a:pt x="19" y="35"/>
                    </a:lnTo>
                    <a:lnTo>
                      <a:pt x="17" y="34"/>
                    </a:lnTo>
                    <a:lnTo>
                      <a:pt x="14" y="35"/>
                    </a:lnTo>
                    <a:lnTo>
                      <a:pt x="10" y="35"/>
                    </a:lnTo>
                    <a:lnTo>
                      <a:pt x="8" y="34"/>
                    </a:lnTo>
                    <a:lnTo>
                      <a:pt x="6" y="30"/>
                    </a:lnTo>
                    <a:lnTo>
                      <a:pt x="5" y="27"/>
                    </a:lnTo>
                    <a:lnTo>
                      <a:pt x="1" y="25"/>
                    </a:lnTo>
                    <a:lnTo>
                      <a:pt x="1" y="22"/>
                    </a:lnTo>
                    <a:lnTo>
                      <a:pt x="0" y="20"/>
                    </a:lnTo>
                    <a:lnTo>
                      <a:pt x="2" y="16"/>
                    </a:lnTo>
                    <a:lnTo>
                      <a:pt x="1" y="13"/>
                    </a:lnTo>
                    <a:lnTo>
                      <a:pt x="2" y="12"/>
                    </a:lnTo>
                    <a:lnTo>
                      <a:pt x="3" y="10"/>
                    </a:lnTo>
                    <a:lnTo>
                      <a:pt x="5" y="6"/>
                    </a:lnTo>
                    <a:lnTo>
                      <a:pt x="6" y="5"/>
                    </a:lnTo>
                    <a:lnTo>
                      <a:pt x="10" y="2"/>
                    </a:lnTo>
                    <a:lnTo>
                      <a:pt x="13" y="2"/>
                    </a:lnTo>
                    <a:lnTo>
                      <a:pt x="15" y="1"/>
                    </a:lnTo>
                    <a:lnTo>
                      <a:pt x="18" y="0"/>
                    </a:lnTo>
                    <a:lnTo>
                      <a:pt x="20" y="1"/>
                    </a:lnTo>
                    <a:lnTo>
                      <a:pt x="23" y="0"/>
                    </a:lnTo>
                    <a:lnTo>
                      <a:pt x="26" y="2"/>
                    </a:lnTo>
                    <a:lnTo>
                      <a:pt x="30" y="4"/>
                    </a:lnTo>
                    <a:lnTo>
                      <a:pt x="31" y="5"/>
                    </a:lnTo>
                    <a:lnTo>
                      <a:pt x="32" y="8"/>
                    </a:lnTo>
                    <a:lnTo>
                      <a:pt x="34" y="9"/>
                    </a:lnTo>
                    <a:lnTo>
                      <a:pt x="36" y="13"/>
                    </a:lnTo>
                    <a:lnTo>
                      <a:pt x="37" y="16"/>
                    </a:lnTo>
                    <a:lnTo>
                      <a:pt x="35" y="19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Freeform 22"/>
              <p:cNvSpPr>
                <a:spLocks/>
              </p:cNvSpPr>
              <p:nvPr/>
            </p:nvSpPr>
            <p:spPr bwMode="auto">
              <a:xfrm>
                <a:off x="3835" y="2428"/>
                <a:ext cx="17" cy="17"/>
              </a:xfrm>
              <a:custGeom>
                <a:avLst/>
                <a:gdLst>
                  <a:gd name="T0" fmla="*/ 1 w 17"/>
                  <a:gd name="T1" fmla="*/ 2 h 17"/>
                  <a:gd name="T2" fmla="*/ 4 w 17"/>
                  <a:gd name="T3" fmla="*/ 1 h 17"/>
                  <a:gd name="T4" fmla="*/ 6 w 17"/>
                  <a:gd name="T5" fmla="*/ 0 h 17"/>
                  <a:gd name="T6" fmla="*/ 7 w 17"/>
                  <a:gd name="T7" fmla="*/ 1 h 17"/>
                  <a:gd name="T8" fmla="*/ 9 w 17"/>
                  <a:gd name="T9" fmla="*/ 2 h 17"/>
                  <a:gd name="T10" fmla="*/ 12 w 17"/>
                  <a:gd name="T11" fmla="*/ 3 h 17"/>
                  <a:gd name="T12" fmla="*/ 14 w 17"/>
                  <a:gd name="T13" fmla="*/ 4 h 17"/>
                  <a:gd name="T14" fmla="*/ 16 w 17"/>
                  <a:gd name="T15" fmla="*/ 6 h 17"/>
                  <a:gd name="T16" fmla="*/ 14 w 17"/>
                  <a:gd name="T17" fmla="*/ 7 h 17"/>
                  <a:gd name="T18" fmla="*/ 16 w 17"/>
                  <a:gd name="T19" fmla="*/ 11 h 17"/>
                  <a:gd name="T20" fmla="*/ 14 w 17"/>
                  <a:gd name="T21" fmla="*/ 13 h 17"/>
                  <a:gd name="T22" fmla="*/ 11 w 17"/>
                  <a:gd name="T23" fmla="*/ 14 h 17"/>
                  <a:gd name="T24" fmla="*/ 9 w 17"/>
                  <a:gd name="T25" fmla="*/ 16 h 17"/>
                  <a:gd name="T26" fmla="*/ 8 w 17"/>
                  <a:gd name="T27" fmla="*/ 14 h 17"/>
                  <a:gd name="T28" fmla="*/ 6 w 17"/>
                  <a:gd name="T29" fmla="*/ 13 h 17"/>
                  <a:gd name="T30" fmla="*/ 2 w 17"/>
                  <a:gd name="T31" fmla="*/ 14 h 17"/>
                  <a:gd name="T32" fmla="*/ 3 w 17"/>
                  <a:gd name="T33" fmla="*/ 12 h 17"/>
                  <a:gd name="T34" fmla="*/ 0 w 17"/>
                  <a:gd name="T35" fmla="*/ 9 h 17"/>
                  <a:gd name="T36" fmla="*/ 1 w 17"/>
                  <a:gd name="T37" fmla="*/ 8 h 17"/>
                  <a:gd name="T38" fmla="*/ 0 w 17"/>
                  <a:gd name="T39" fmla="*/ 4 h 17"/>
                  <a:gd name="T40" fmla="*/ 1 w 17"/>
                  <a:gd name="T41" fmla="*/ 2 h 1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"/>
                  <a:gd name="T64" fmla="*/ 0 h 17"/>
                  <a:gd name="T65" fmla="*/ 17 w 17"/>
                  <a:gd name="T66" fmla="*/ 17 h 1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" h="17">
                    <a:moveTo>
                      <a:pt x="1" y="2"/>
                    </a:moveTo>
                    <a:lnTo>
                      <a:pt x="4" y="1"/>
                    </a:lnTo>
                    <a:lnTo>
                      <a:pt x="6" y="0"/>
                    </a:lnTo>
                    <a:lnTo>
                      <a:pt x="7" y="1"/>
                    </a:lnTo>
                    <a:lnTo>
                      <a:pt x="9" y="2"/>
                    </a:lnTo>
                    <a:lnTo>
                      <a:pt x="12" y="3"/>
                    </a:lnTo>
                    <a:lnTo>
                      <a:pt x="14" y="4"/>
                    </a:lnTo>
                    <a:lnTo>
                      <a:pt x="16" y="6"/>
                    </a:lnTo>
                    <a:lnTo>
                      <a:pt x="14" y="7"/>
                    </a:lnTo>
                    <a:lnTo>
                      <a:pt x="16" y="11"/>
                    </a:lnTo>
                    <a:lnTo>
                      <a:pt x="14" y="13"/>
                    </a:lnTo>
                    <a:lnTo>
                      <a:pt x="11" y="14"/>
                    </a:lnTo>
                    <a:lnTo>
                      <a:pt x="9" y="16"/>
                    </a:lnTo>
                    <a:lnTo>
                      <a:pt x="8" y="14"/>
                    </a:lnTo>
                    <a:lnTo>
                      <a:pt x="6" y="13"/>
                    </a:lnTo>
                    <a:lnTo>
                      <a:pt x="2" y="14"/>
                    </a:lnTo>
                    <a:lnTo>
                      <a:pt x="3" y="12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0" y="4"/>
                    </a:lnTo>
                    <a:lnTo>
                      <a:pt x="1" y="2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23"/>
              <p:cNvSpPr>
                <a:spLocks/>
              </p:cNvSpPr>
              <p:nvPr/>
            </p:nvSpPr>
            <p:spPr bwMode="auto">
              <a:xfrm>
                <a:off x="3807" y="2400"/>
                <a:ext cx="69" cy="70"/>
              </a:xfrm>
              <a:custGeom>
                <a:avLst/>
                <a:gdLst>
                  <a:gd name="T0" fmla="*/ 18 w 69"/>
                  <a:gd name="T1" fmla="*/ 29 h 70"/>
                  <a:gd name="T2" fmla="*/ 18 w 69"/>
                  <a:gd name="T3" fmla="*/ 33 h 70"/>
                  <a:gd name="T4" fmla="*/ 17 w 69"/>
                  <a:gd name="T5" fmla="*/ 39 h 70"/>
                  <a:gd name="T6" fmla="*/ 21 w 69"/>
                  <a:gd name="T7" fmla="*/ 44 h 70"/>
                  <a:gd name="T8" fmla="*/ 23 w 69"/>
                  <a:gd name="T9" fmla="*/ 48 h 70"/>
                  <a:gd name="T10" fmla="*/ 30 w 69"/>
                  <a:gd name="T11" fmla="*/ 52 h 70"/>
                  <a:gd name="T12" fmla="*/ 35 w 69"/>
                  <a:gd name="T13" fmla="*/ 52 h 70"/>
                  <a:gd name="T14" fmla="*/ 40 w 69"/>
                  <a:gd name="T15" fmla="*/ 51 h 70"/>
                  <a:gd name="T16" fmla="*/ 47 w 69"/>
                  <a:gd name="T17" fmla="*/ 47 h 70"/>
                  <a:gd name="T18" fmla="*/ 49 w 69"/>
                  <a:gd name="T19" fmla="*/ 44 h 70"/>
                  <a:gd name="T20" fmla="*/ 52 w 69"/>
                  <a:gd name="T21" fmla="*/ 39 h 70"/>
                  <a:gd name="T22" fmla="*/ 51 w 69"/>
                  <a:gd name="T23" fmla="*/ 32 h 70"/>
                  <a:gd name="T24" fmla="*/ 50 w 69"/>
                  <a:gd name="T25" fmla="*/ 26 h 70"/>
                  <a:gd name="T26" fmla="*/ 47 w 69"/>
                  <a:gd name="T27" fmla="*/ 22 h 70"/>
                  <a:gd name="T28" fmla="*/ 42 w 69"/>
                  <a:gd name="T29" fmla="*/ 19 h 70"/>
                  <a:gd name="T30" fmla="*/ 36 w 69"/>
                  <a:gd name="T31" fmla="*/ 18 h 70"/>
                  <a:gd name="T32" fmla="*/ 31 w 69"/>
                  <a:gd name="T33" fmla="*/ 18 h 70"/>
                  <a:gd name="T34" fmla="*/ 25 w 69"/>
                  <a:gd name="T35" fmla="*/ 21 h 70"/>
                  <a:gd name="T36" fmla="*/ 21 w 69"/>
                  <a:gd name="T37" fmla="*/ 23 h 70"/>
                  <a:gd name="T38" fmla="*/ 4 w 69"/>
                  <a:gd name="T39" fmla="*/ 18 h 70"/>
                  <a:gd name="T40" fmla="*/ 9 w 69"/>
                  <a:gd name="T41" fmla="*/ 12 h 70"/>
                  <a:gd name="T42" fmla="*/ 17 w 69"/>
                  <a:gd name="T43" fmla="*/ 7 h 70"/>
                  <a:gd name="T44" fmla="*/ 24 w 69"/>
                  <a:gd name="T45" fmla="*/ 2 h 70"/>
                  <a:gd name="T46" fmla="*/ 32 w 69"/>
                  <a:gd name="T47" fmla="*/ 2 h 70"/>
                  <a:gd name="T48" fmla="*/ 39 w 69"/>
                  <a:gd name="T49" fmla="*/ 0 h 70"/>
                  <a:gd name="T50" fmla="*/ 48 w 69"/>
                  <a:gd name="T51" fmla="*/ 1 h 70"/>
                  <a:gd name="T52" fmla="*/ 57 w 69"/>
                  <a:gd name="T53" fmla="*/ 9 h 70"/>
                  <a:gd name="T54" fmla="*/ 63 w 69"/>
                  <a:gd name="T55" fmla="*/ 14 h 70"/>
                  <a:gd name="T56" fmla="*/ 65 w 69"/>
                  <a:gd name="T57" fmla="*/ 23 h 70"/>
                  <a:gd name="T58" fmla="*/ 68 w 69"/>
                  <a:gd name="T59" fmla="*/ 30 h 70"/>
                  <a:gd name="T60" fmla="*/ 68 w 69"/>
                  <a:gd name="T61" fmla="*/ 39 h 70"/>
                  <a:gd name="T62" fmla="*/ 66 w 69"/>
                  <a:gd name="T63" fmla="*/ 47 h 70"/>
                  <a:gd name="T64" fmla="*/ 63 w 69"/>
                  <a:gd name="T65" fmla="*/ 55 h 70"/>
                  <a:gd name="T66" fmla="*/ 58 w 69"/>
                  <a:gd name="T67" fmla="*/ 61 h 70"/>
                  <a:gd name="T68" fmla="*/ 51 w 69"/>
                  <a:gd name="T69" fmla="*/ 64 h 70"/>
                  <a:gd name="T70" fmla="*/ 43 w 69"/>
                  <a:gd name="T71" fmla="*/ 66 h 70"/>
                  <a:gd name="T72" fmla="*/ 35 w 69"/>
                  <a:gd name="T73" fmla="*/ 68 h 70"/>
                  <a:gd name="T74" fmla="*/ 27 w 69"/>
                  <a:gd name="T75" fmla="*/ 69 h 70"/>
                  <a:gd name="T76" fmla="*/ 21 w 69"/>
                  <a:gd name="T77" fmla="*/ 65 h 70"/>
                  <a:gd name="T78" fmla="*/ 13 w 69"/>
                  <a:gd name="T79" fmla="*/ 62 h 70"/>
                  <a:gd name="T80" fmla="*/ 8 w 69"/>
                  <a:gd name="T81" fmla="*/ 55 h 70"/>
                  <a:gd name="T82" fmla="*/ 3 w 69"/>
                  <a:gd name="T83" fmla="*/ 47 h 70"/>
                  <a:gd name="T84" fmla="*/ 1 w 69"/>
                  <a:gd name="T85" fmla="*/ 42 h 70"/>
                  <a:gd name="T86" fmla="*/ 2 w 69"/>
                  <a:gd name="T87" fmla="*/ 33 h 70"/>
                  <a:gd name="T88" fmla="*/ 2 w 69"/>
                  <a:gd name="T89" fmla="*/ 24 h 70"/>
                  <a:gd name="T90" fmla="*/ 4 w 69"/>
                  <a:gd name="T91" fmla="*/ 18 h 7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9"/>
                  <a:gd name="T139" fmla="*/ 0 h 70"/>
                  <a:gd name="T140" fmla="*/ 69 w 69"/>
                  <a:gd name="T141" fmla="*/ 70 h 7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9" h="70">
                    <a:moveTo>
                      <a:pt x="19" y="27"/>
                    </a:moveTo>
                    <a:lnTo>
                      <a:pt x="18" y="29"/>
                    </a:lnTo>
                    <a:lnTo>
                      <a:pt x="17" y="30"/>
                    </a:lnTo>
                    <a:lnTo>
                      <a:pt x="18" y="33"/>
                    </a:lnTo>
                    <a:lnTo>
                      <a:pt x="16" y="37"/>
                    </a:lnTo>
                    <a:lnTo>
                      <a:pt x="17" y="39"/>
                    </a:lnTo>
                    <a:lnTo>
                      <a:pt x="17" y="42"/>
                    </a:lnTo>
                    <a:lnTo>
                      <a:pt x="21" y="44"/>
                    </a:lnTo>
                    <a:lnTo>
                      <a:pt x="22" y="47"/>
                    </a:lnTo>
                    <a:lnTo>
                      <a:pt x="23" y="48"/>
                    </a:lnTo>
                    <a:lnTo>
                      <a:pt x="27" y="50"/>
                    </a:lnTo>
                    <a:lnTo>
                      <a:pt x="30" y="52"/>
                    </a:lnTo>
                    <a:lnTo>
                      <a:pt x="32" y="53"/>
                    </a:lnTo>
                    <a:lnTo>
                      <a:pt x="35" y="52"/>
                    </a:lnTo>
                    <a:lnTo>
                      <a:pt x="37" y="51"/>
                    </a:lnTo>
                    <a:lnTo>
                      <a:pt x="40" y="51"/>
                    </a:lnTo>
                    <a:lnTo>
                      <a:pt x="43" y="50"/>
                    </a:lnTo>
                    <a:lnTo>
                      <a:pt x="47" y="47"/>
                    </a:lnTo>
                    <a:lnTo>
                      <a:pt x="48" y="46"/>
                    </a:lnTo>
                    <a:lnTo>
                      <a:pt x="49" y="44"/>
                    </a:lnTo>
                    <a:lnTo>
                      <a:pt x="51" y="40"/>
                    </a:lnTo>
                    <a:lnTo>
                      <a:pt x="52" y="39"/>
                    </a:lnTo>
                    <a:lnTo>
                      <a:pt x="52" y="34"/>
                    </a:lnTo>
                    <a:lnTo>
                      <a:pt x="51" y="32"/>
                    </a:lnTo>
                    <a:lnTo>
                      <a:pt x="50" y="29"/>
                    </a:lnTo>
                    <a:lnTo>
                      <a:pt x="50" y="26"/>
                    </a:lnTo>
                    <a:lnTo>
                      <a:pt x="48" y="25"/>
                    </a:lnTo>
                    <a:lnTo>
                      <a:pt x="47" y="22"/>
                    </a:lnTo>
                    <a:lnTo>
                      <a:pt x="46" y="21"/>
                    </a:lnTo>
                    <a:lnTo>
                      <a:pt x="42" y="19"/>
                    </a:lnTo>
                    <a:lnTo>
                      <a:pt x="39" y="17"/>
                    </a:lnTo>
                    <a:lnTo>
                      <a:pt x="36" y="18"/>
                    </a:lnTo>
                    <a:lnTo>
                      <a:pt x="34" y="17"/>
                    </a:lnTo>
                    <a:lnTo>
                      <a:pt x="31" y="18"/>
                    </a:lnTo>
                    <a:lnTo>
                      <a:pt x="29" y="19"/>
                    </a:lnTo>
                    <a:lnTo>
                      <a:pt x="25" y="21"/>
                    </a:lnTo>
                    <a:lnTo>
                      <a:pt x="22" y="22"/>
                    </a:lnTo>
                    <a:lnTo>
                      <a:pt x="21" y="23"/>
                    </a:lnTo>
                    <a:lnTo>
                      <a:pt x="19" y="27"/>
                    </a:lnTo>
                    <a:lnTo>
                      <a:pt x="4" y="18"/>
                    </a:lnTo>
                    <a:lnTo>
                      <a:pt x="6" y="14"/>
                    </a:lnTo>
                    <a:lnTo>
                      <a:pt x="9" y="12"/>
                    </a:lnTo>
                    <a:lnTo>
                      <a:pt x="11" y="9"/>
                    </a:lnTo>
                    <a:lnTo>
                      <a:pt x="17" y="7"/>
                    </a:lnTo>
                    <a:lnTo>
                      <a:pt x="21" y="5"/>
                    </a:lnTo>
                    <a:lnTo>
                      <a:pt x="24" y="2"/>
                    </a:lnTo>
                    <a:lnTo>
                      <a:pt x="27" y="1"/>
                    </a:lnTo>
                    <a:lnTo>
                      <a:pt x="32" y="2"/>
                    </a:lnTo>
                    <a:lnTo>
                      <a:pt x="34" y="1"/>
                    </a:lnTo>
                    <a:lnTo>
                      <a:pt x="39" y="0"/>
                    </a:lnTo>
                    <a:lnTo>
                      <a:pt x="43" y="1"/>
                    </a:lnTo>
                    <a:lnTo>
                      <a:pt x="48" y="1"/>
                    </a:lnTo>
                    <a:lnTo>
                      <a:pt x="55" y="5"/>
                    </a:lnTo>
                    <a:lnTo>
                      <a:pt x="57" y="9"/>
                    </a:lnTo>
                    <a:lnTo>
                      <a:pt x="60" y="11"/>
                    </a:lnTo>
                    <a:lnTo>
                      <a:pt x="63" y="14"/>
                    </a:lnTo>
                    <a:lnTo>
                      <a:pt x="64" y="21"/>
                    </a:lnTo>
                    <a:lnTo>
                      <a:pt x="65" y="23"/>
                    </a:lnTo>
                    <a:lnTo>
                      <a:pt x="68" y="27"/>
                    </a:lnTo>
                    <a:lnTo>
                      <a:pt x="68" y="30"/>
                    </a:lnTo>
                    <a:lnTo>
                      <a:pt x="68" y="34"/>
                    </a:lnTo>
                    <a:lnTo>
                      <a:pt x="68" y="39"/>
                    </a:lnTo>
                    <a:lnTo>
                      <a:pt x="68" y="43"/>
                    </a:lnTo>
                    <a:lnTo>
                      <a:pt x="66" y="47"/>
                    </a:lnTo>
                    <a:lnTo>
                      <a:pt x="65" y="51"/>
                    </a:lnTo>
                    <a:lnTo>
                      <a:pt x="63" y="55"/>
                    </a:lnTo>
                    <a:lnTo>
                      <a:pt x="60" y="57"/>
                    </a:lnTo>
                    <a:lnTo>
                      <a:pt x="58" y="61"/>
                    </a:lnTo>
                    <a:lnTo>
                      <a:pt x="55" y="61"/>
                    </a:lnTo>
                    <a:lnTo>
                      <a:pt x="51" y="64"/>
                    </a:lnTo>
                    <a:lnTo>
                      <a:pt x="47" y="66"/>
                    </a:lnTo>
                    <a:lnTo>
                      <a:pt x="43" y="66"/>
                    </a:lnTo>
                    <a:lnTo>
                      <a:pt x="39" y="68"/>
                    </a:lnTo>
                    <a:lnTo>
                      <a:pt x="35" y="68"/>
                    </a:lnTo>
                    <a:lnTo>
                      <a:pt x="32" y="69"/>
                    </a:lnTo>
                    <a:lnTo>
                      <a:pt x="27" y="69"/>
                    </a:lnTo>
                    <a:lnTo>
                      <a:pt x="23" y="68"/>
                    </a:lnTo>
                    <a:lnTo>
                      <a:pt x="21" y="65"/>
                    </a:lnTo>
                    <a:lnTo>
                      <a:pt x="17" y="63"/>
                    </a:lnTo>
                    <a:lnTo>
                      <a:pt x="13" y="62"/>
                    </a:lnTo>
                    <a:lnTo>
                      <a:pt x="10" y="59"/>
                    </a:lnTo>
                    <a:lnTo>
                      <a:pt x="8" y="55"/>
                    </a:lnTo>
                    <a:lnTo>
                      <a:pt x="4" y="53"/>
                    </a:lnTo>
                    <a:lnTo>
                      <a:pt x="3" y="47"/>
                    </a:lnTo>
                    <a:lnTo>
                      <a:pt x="2" y="45"/>
                    </a:lnTo>
                    <a:lnTo>
                      <a:pt x="1" y="42"/>
                    </a:lnTo>
                    <a:lnTo>
                      <a:pt x="2" y="38"/>
                    </a:lnTo>
                    <a:lnTo>
                      <a:pt x="2" y="33"/>
                    </a:lnTo>
                    <a:lnTo>
                      <a:pt x="0" y="28"/>
                    </a:lnTo>
                    <a:lnTo>
                      <a:pt x="2" y="24"/>
                    </a:lnTo>
                    <a:lnTo>
                      <a:pt x="3" y="20"/>
                    </a:lnTo>
                    <a:lnTo>
                      <a:pt x="4" y="18"/>
                    </a:lnTo>
                    <a:lnTo>
                      <a:pt x="19" y="27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Freeform 24"/>
              <p:cNvSpPr>
                <a:spLocks/>
              </p:cNvSpPr>
              <p:nvPr/>
            </p:nvSpPr>
            <p:spPr bwMode="auto">
              <a:xfrm>
                <a:off x="4252" y="2643"/>
                <a:ext cx="18" cy="28"/>
              </a:xfrm>
              <a:custGeom>
                <a:avLst/>
                <a:gdLst>
                  <a:gd name="T0" fmla="*/ 0 w 18"/>
                  <a:gd name="T1" fmla="*/ 24 h 28"/>
                  <a:gd name="T2" fmla="*/ 5 w 18"/>
                  <a:gd name="T3" fmla="*/ 27 h 28"/>
                  <a:gd name="T4" fmla="*/ 17 w 18"/>
                  <a:gd name="T5" fmla="*/ 7 h 28"/>
                  <a:gd name="T6" fmla="*/ 5 w 18"/>
                  <a:gd name="T7" fmla="*/ 0 h 28"/>
                  <a:gd name="T8" fmla="*/ 5 w 18"/>
                  <a:gd name="T9" fmla="*/ 4 h 28"/>
                  <a:gd name="T10" fmla="*/ 3 w 18"/>
                  <a:gd name="T11" fmla="*/ 10 h 28"/>
                  <a:gd name="T12" fmla="*/ 3 w 18"/>
                  <a:gd name="T13" fmla="*/ 15 h 28"/>
                  <a:gd name="T14" fmla="*/ 2 w 18"/>
                  <a:gd name="T15" fmla="*/ 21 h 28"/>
                  <a:gd name="T16" fmla="*/ 0 w 18"/>
                  <a:gd name="T17" fmla="*/ 24 h 28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18"/>
                  <a:gd name="T28" fmla="*/ 0 h 28"/>
                  <a:gd name="T29" fmla="*/ 18 w 18"/>
                  <a:gd name="T30" fmla="*/ 28 h 28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18" h="28">
                    <a:moveTo>
                      <a:pt x="0" y="24"/>
                    </a:moveTo>
                    <a:lnTo>
                      <a:pt x="5" y="27"/>
                    </a:lnTo>
                    <a:lnTo>
                      <a:pt x="17" y="7"/>
                    </a:lnTo>
                    <a:lnTo>
                      <a:pt x="5" y="0"/>
                    </a:lnTo>
                    <a:lnTo>
                      <a:pt x="5" y="4"/>
                    </a:lnTo>
                    <a:lnTo>
                      <a:pt x="3" y="10"/>
                    </a:lnTo>
                    <a:lnTo>
                      <a:pt x="3" y="15"/>
                    </a:lnTo>
                    <a:lnTo>
                      <a:pt x="2" y="21"/>
                    </a:lnTo>
                    <a:lnTo>
                      <a:pt x="0" y="24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Freeform 25"/>
              <p:cNvSpPr>
                <a:spLocks/>
              </p:cNvSpPr>
              <p:nvPr/>
            </p:nvSpPr>
            <p:spPr bwMode="auto">
              <a:xfrm>
                <a:off x="4245" y="2622"/>
                <a:ext cx="17" cy="50"/>
              </a:xfrm>
              <a:custGeom>
                <a:avLst/>
                <a:gdLst>
                  <a:gd name="T0" fmla="*/ 5 w 17"/>
                  <a:gd name="T1" fmla="*/ 0 h 50"/>
                  <a:gd name="T2" fmla="*/ 6 w 17"/>
                  <a:gd name="T3" fmla="*/ 2 h 50"/>
                  <a:gd name="T4" fmla="*/ 10 w 17"/>
                  <a:gd name="T5" fmla="*/ 9 h 50"/>
                  <a:gd name="T6" fmla="*/ 13 w 17"/>
                  <a:gd name="T7" fmla="*/ 13 h 50"/>
                  <a:gd name="T8" fmla="*/ 16 w 17"/>
                  <a:gd name="T9" fmla="*/ 21 h 50"/>
                  <a:gd name="T10" fmla="*/ 16 w 17"/>
                  <a:gd name="T11" fmla="*/ 25 h 50"/>
                  <a:gd name="T12" fmla="*/ 14 w 17"/>
                  <a:gd name="T13" fmla="*/ 30 h 50"/>
                  <a:gd name="T14" fmla="*/ 13 w 17"/>
                  <a:gd name="T15" fmla="*/ 36 h 50"/>
                  <a:gd name="T16" fmla="*/ 12 w 17"/>
                  <a:gd name="T17" fmla="*/ 42 h 50"/>
                  <a:gd name="T18" fmla="*/ 9 w 17"/>
                  <a:gd name="T19" fmla="*/ 45 h 50"/>
                  <a:gd name="T20" fmla="*/ 6 w 17"/>
                  <a:gd name="T21" fmla="*/ 49 h 50"/>
                  <a:gd name="T22" fmla="*/ 1 w 17"/>
                  <a:gd name="T23" fmla="*/ 47 h 50"/>
                  <a:gd name="T24" fmla="*/ 4 w 17"/>
                  <a:gd name="T25" fmla="*/ 43 h 50"/>
                  <a:gd name="T26" fmla="*/ 5 w 17"/>
                  <a:gd name="T27" fmla="*/ 39 h 50"/>
                  <a:gd name="T28" fmla="*/ 9 w 17"/>
                  <a:gd name="T29" fmla="*/ 34 h 50"/>
                  <a:gd name="T30" fmla="*/ 9 w 17"/>
                  <a:gd name="T31" fmla="*/ 29 h 50"/>
                  <a:gd name="T32" fmla="*/ 9 w 17"/>
                  <a:gd name="T33" fmla="*/ 25 h 50"/>
                  <a:gd name="T34" fmla="*/ 6 w 17"/>
                  <a:gd name="T35" fmla="*/ 22 h 50"/>
                  <a:gd name="T36" fmla="*/ 5 w 17"/>
                  <a:gd name="T37" fmla="*/ 17 h 50"/>
                  <a:gd name="T38" fmla="*/ 5 w 17"/>
                  <a:gd name="T39" fmla="*/ 11 h 50"/>
                  <a:gd name="T40" fmla="*/ 0 w 17"/>
                  <a:gd name="T41" fmla="*/ 7 h 50"/>
                  <a:gd name="T42" fmla="*/ 1 w 17"/>
                  <a:gd name="T43" fmla="*/ 5 h 50"/>
                  <a:gd name="T44" fmla="*/ 5 w 17"/>
                  <a:gd name="T45" fmla="*/ 0 h 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7"/>
                  <a:gd name="T70" fmla="*/ 0 h 50"/>
                  <a:gd name="T71" fmla="*/ 17 w 17"/>
                  <a:gd name="T72" fmla="*/ 50 h 5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7" h="50">
                    <a:moveTo>
                      <a:pt x="5" y="0"/>
                    </a:moveTo>
                    <a:lnTo>
                      <a:pt x="6" y="2"/>
                    </a:lnTo>
                    <a:lnTo>
                      <a:pt x="10" y="9"/>
                    </a:lnTo>
                    <a:lnTo>
                      <a:pt x="13" y="13"/>
                    </a:lnTo>
                    <a:lnTo>
                      <a:pt x="16" y="21"/>
                    </a:lnTo>
                    <a:lnTo>
                      <a:pt x="16" y="25"/>
                    </a:lnTo>
                    <a:lnTo>
                      <a:pt x="14" y="30"/>
                    </a:lnTo>
                    <a:lnTo>
                      <a:pt x="13" y="36"/>
                    </a:lnTo>
                    <a:lnTo>
                      <a:pt x="12" y="42"/>
                    </a:lnTo>
                    <a:lnTo>
                      <a:pt x="9" y="45"/>
                    </a:lnTo>
                    <a:lnTo>
                      <a:pt x="6" y="49"/>
                    </a:lnTo>
                    <a:lnTo>
                      <a:pt x="1" y="47"/>
                    </a:lnTo>
                    <a:lnTo>
                      <a:pt x="4" y="43"/>
                    </a:lnTo>
                    <a:lnTo>
                      <a:pt x="5" y="39"/>
                    </a:lnTo>
                    <a:lnTo>
                      <a:pt x="9" y="34"/>
                    </a:lnTo>
                    <a:lnTo>
                      <a:pt x="9" y="29"/>
                    </a:lnTo>
                    <a:lnTo>
                      <a:pt x="9" y="25"/>
                    </a:lnTo>
                    <a:lnTo>
                      <a:pt x="6" y="22"/>
                    </a:lnTo>
                    <a:lnTo>
                      <a:pt x="5" y="17"/>
                    </a:lnTo>
                    <a:lnTo>
                      <a:pt x="5" y="11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5" y="0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Freeform 26"/>
              <p:cNvSpPr>
                <a:spLocks/>
              </p:cNvSpPr>
              <p:nvPr/>
            </p:nvSpPr>
            <p:spPr bwMode="auto">
              <a:xfrm>
                <a:off x="4254" y="2644"/>
                <a:ext cx="31" cy="40"/>
              </a:xfrm>
              <a:custGeom>
                <a:avLst/>
                <a:gdLst>
                  <a:gd name="T0" fmla="*/ 12 w 31"/>
                  <a:gd name="T1" fmla="*/ 39 h 40"/>
                  <a:gd name="T2" fmla="*/ 30 w 31"/>
                  <a:gd name="T3" fmla="*/ 7 h 40"/>
                  <a:gd name="T4" fmla="*/ 18 w 31"/>
                  <a:gd name="T5" fmla="*/ 0 h 40"/>
                  <a:gd name="T6" fmla="*/ 0 w 31"/>
                  <a:gd name="T7" fmla="*/ 32 h 40"/>
                  <a:gd name="T8" fmla="*/ 12 w 31"/>
                  <a:gd name="T9" fmla="*/ 39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40"/>
                  <a:gd name="T17" fmla="*/ 31 w 31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40">
                    <a:moveTo>
                      <a:pt x="12" y="39"/>
                    </a:moveTo>
                    <a:lnTo>
                      <a:pt x="30" y="7"/>
                    </a:lnTo>
                    <a:lnTo>
                      <a:pt x="18" y="0"/>
                    </a:lnTo>
                    <a:lnTo>
                      <a:pt x="0" y="32"/>
                    </a:lnTo>
                    <a:lnTo>
                      <a:pt x="12" y="39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Freeform 27"/>
              <p:cNvSpPr>
                <a:spLocks/>
              </p:cNvSpPr>
              <p:nvPr/>
            </p:nvSpPr>
            <p:spPr bwMode="auto">
              <a:xfrm>
                <a:off x="4294" y="2667"/>
                <a:ext cx="29" cy="39"/>
              </a:xfrm>
              <a:custGeom>
                <a:avLst/>
                <a:gdLst>
                  <a:gd name="T0" fmla="*/ 10 w 29"/>
                  <a:gd name="T1" fmla="*/ 38 h 39"/>
                  <a:gd name="T2" fmla="*/ 28 w 29"/>
                  <a:gd name="T3" fmla="*/ 6 h 39"/>
                  <a:gd name="T4" fmla="*/ 18 w 29"/>
                  <a:gd name="T5" fmla="*/ 0 h 39"/>
                  <a:gd name="T6" fmla="*/ 0 w 29"/>
                  <a:gd name="T7" fmla="*/ 32 h 39"/>
                  <a:gd name="T8" fmla="*/ 10 w 29"/>
                  <a:gd name="T9" fmla="*/ 38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39"/>
                  <a:gd name="T17" fmla="*/ 29 w 29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39">
                    <a:moveTo>
                      <a:pt x="10" y="38"/>
                    </a:moveTo>
                    <a:lnTo>
                      <a:pt x="28" y="6"/>
                    </a:lnTo>
                    <a:lnTo>
                      <a:pt x="18" y="0"/>
                    </a:lnTo>
                    <a:lnTo>
                      <a:pt x="0" y="32"/>
                    </a:lnTo>
                    <a:lnTo>
                      <a:pt x="10" y="38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Freeform 28"/>
              <p:cNvSpPr>
                <a:spLocks/>
              </p:cNvSpPr>
              <p:nvPr/>
            </p:nvSpPr>
            <p:spPr bwMode="auto">
              <a:xfrm>
                <a:off x="4268" y="2652"/>
                <a:ext cx="41" cy="46"/>
              </a:xfrm>
              <a:custGeom>
                <a:avLst/>
                <a:gdLst>
                  <a:gd name="T0" fmla="*/ 22 w 41"/>
                  <a:gd name="T1" fmla="*/ 45 h 46"/>
                  <a:gd name="T2" fmla="*/ 40 w 41"/>
                  <a:gd name="T3" fmla="*/ 13 h 46"/>
                  <a:gd name="T4" fmla="*/ 18 w 41"/>
                  <a:gd name="T5" fmla="*/ 0 h 46"/>
                  <a:gd name="T6" fmla="*/ 0 w 41"/>
                  <a:gd name="T7" fmla="*/ 32 h 46"/>
                  <a:gd name="T8" fmla="*/ 22 w 41"/>
                  <a:gd name="T9" fmla="*/ 45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46"/>
                  <a:gd name="T17" fmla="*/ 41 w 4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46">
                    <a:moveTo>
                      <a:pt x="22" y="45"/>
                    </a:moveTo>
                    <a:lnTo>
                      <a:pt x="40" y="13"/>
                    </a:lnTo>
                    <a:lnTo>
                      <a:pt x="18" y="0"/>
                    </a:lnTo>
                    <a:lnTo>
                      <a:pt x="0" y="32"/>
                    </a:lnTo>
                    <a:lnTo>
                      <a:pt x="22" y="45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Freeform 29"/>
              <p:cNvSpPr>
                <a:spLocks/>
              </p:cNvSpPr>
              <p:nvPr/>
            </p:nvSpPr>
            <p:spPr bwMode="auto">
              <a:xfrm>
                <a:off x="4308" y="2688"/>
                <a:ext cx="47" cy="41"/>
              </a:xfrm>
              <a:custGeom>
                <a:avLst/>
                <a:gdLst>
                  <a:gd name="T0" fmla="*/ 35 w 47"/>
                  <a:gd name="T1" fmla="*/ 40 h 41"/>
                  <a:gd name="T2" fmla="*/ 46 w 47"/>
                  <a:gd name="T3" fmla="*/ 21 h 41"/>
                  <a:gd name="T4" fmla="*/ 11 w 47"/>
                  <a:gd name="T5" fmla="*/ 0 h 41"/>
                  <a:gd name="T6" fmla="*/ 0 w 47"/>
                  <a:gd name="T7" fmla="*/ 19 h 41"/>
                  <a:gd name="T8" fmla="*/ 35 w 47"/>
                  <a:gd name="T9" fmla="*/ 40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41"/>
                  <a:gd name="T17" fmla="*/ 47 w 47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41">
                    <a:moveTo>
                      <a:pt x="35" y="40"/>
                    </a:moveTo>
                    <a:lnTo>
                      <a:pt x="46" y="21"/>
                    </a:lnTo>
                    <a:lnTo>
                      <a:pt x="11" y="0"/>
                    </a:lnTo>
                    <a:lnTo>
                      <a:pt x="0" y="19"/>
                    </a:lnTo>
                    <a:lnTo>
                      <a:pt x="35" y="40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Freeform 30"/>
              <p:cNvSpPr>
                <a:spLocks/>
              </p:cNvSpPr>
              <p:nvPr/>
            </p:nvSpPr>
            <p:spPr bwMode="auto">
              <a:xfrm>
                <a:off x="4322" y="2676"/>
                <a:ext cx="39" cy="28"/>
              </a:xfrm>
              <a:custGeom>
                <a:avLst/>
                <a:gdLst>
                  <a:gd name="T0" fmla="*/ 35 w 39"/>
                  <a:gd name="T1" fmla="*/ 27 h 28"/>
                  <a:gd name="T2" fmla="*/ 38 w 39"/>
                  <a:gd name="T3" fmla="*/ 21 h 28"/>
                  <a:gd name="T4" fmla="*/ 3 w 39"/>
                  <a:gd name="T5" fmla="*/ 0 h 28"/>
                  <a:gd name="T6" fmla="*/ 0 w 39"/>
                  <a:gd name="T7" fmla="*/ 6 h 28"/>
                  <a:gd name="T8" fmla="*/ 35 w 39"/>
                  <a:gd name="T9" fmla="*/ 27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28"/>
                  <a:gd name="T17" fmla="*/ 39 w 39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28">
                    <a:moveTo>
                      <a:pt x="35" y="27"/>
                    </a:moveTo>
                    <a:lnTo>
                      <a:pt x="38" y="21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35" y="27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Freeform 31"/>
              <p:cNvSpPr>
                <a:spLocks/>
              </p:cNvSpPr>
              <p:nvPr/>
            </p:nvSpPr>
            <p:spPr bwMode="auto">
              <a:xfrm>
                <a:off x="4333" y="2484"/>
                <a:ext cx="68" cy="117"/>
              </a:xfrm>
              <a:custGeom>
                <a:avLst/>
                <a:gdLst>
                  <a:gd name="T0" fmla="*/ 67 w 68"/>
                  <a:gd name="T1" fmla="*/ 116 h 117"/>
                  <a:gd name="T2" fmla="*/ 42 w 68"/>
                  <a:gd name="T3" fmla="*/ 101 h 117"/>
                  <a:gd name="T4" fmla="*/ 52 w 68"/>
                  <a:gd name="T5" fmla="*/ 84 h 117"/>
                  <a:gd name="T6" fmla="*/ 53 w 68"/>
                  <a:gd name="T7" fmla="*/ 82 h 117"/>
                  <a:gd name="T8" fmla="*/ 55 w 68"/>
                  <a:gd name="T9" fmla="*/ 78 h 117"/>
                  <a:gd name="T10" fmla="*/ 54 w 68"/>
                  <a:gd name="T11" fmla="*/ 75 h 117"/>
                  <a:gd name="T12" fmla="*/ 53 w 68"/>
                  <a:gd name="T13" fmla="*/ 72 h 117"/>
                  <a:gd name="T14" fmla="*/ 53 w 68"/>
                  <a:gd name="T15" fmla="*/ 70 h 117"/>
                  <a:gd name="T16" fmla="*/ 52 w 68"/>
                  <a:gd name="T17" fmla="*/ 67 h 117"/>
                  <a:gd name="T18" fmla="*/ 51 w 68"/>
                  <a:gd name="T19" fmla="*/ 64 h 117"/>
                  <a:gd name="T20" fmla="*/ 49 w 68"/>
                  <a:gd name="T21" fmla="*/ 63 h 117"/>
                  <a:gd name="T22" fmla="*/ 44 w 68"/>
                  <a:gd name="T23" fmla="*/ 72 h 117"/>
                  <a:gd name="T24" fmla="*/ 45 w 68"/>
                  <a:gd name="T25" fmla="*/ 76 h 117"/>
                  <a:gd name="T26" fmla="*/ 47 w 68"/>
                  <a:gd name="T27" fmla="*/ 77 h 117"/>
                  <a:gd name="T28" fmla="*/ 46 w 68"/>
                  <a:gd name="T29" fmla="*/ 78 h 117"/>
                  <a:gd name="T30" fmla="*/ 45 w 68"/>
                  <a:gd name="T31" fmla="*/ 80 h 117"/>
                  <a:gd name="T32" fmla="*/ 35 w 68"/>
                  <a:gd name="T33" fmla="*/ 97 h 117"/>
                  <a:gd name="T34" fmla="*/ 0 w 68"/>
                  <a:gd name="T35" fmla="*/ 77 h 117"/>
                  <a:gd name="T36" fmla="*/ 44 w 68"/>
                  <a:gd name="T37" fmla="*/ 0 h 117"/>
                  <a:gd name="T38" fmla="*/ 48 w 68"/>
                  <a:gd name="T39" fmla="*/ 2 h 117"/>
                  <a:gd name="T40" fmla="*/ 49 w 68"/>
                  <a:gd name="T41" fmla="*/ 5 h 117"/>
                  <a:gd name="T42" fmla="*/ 49 w 68"/>
                  <a:gd name="T43" fmla="*/ 8 h 117"/>
                  <a:gd name="T44" fmla="*/ 67 w 68"/>
                  <a:gd name="T45" fmla="*/ 116 h 11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68"/>
                  <a:gd name="T70" fmla="*/ 0 h 117"/>
                  <a:gd name="T71" fmla="*/ 68 w 68"/>
                  <a:gd name="T72" fmla="*/ 117 h 11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68" h="117">
                    <a:moveTo>
                      <a:pt x="67" y="116"/>
                    </a:moveTo>
                    <a:lnTo>
                      <a:pt x="42" y="101"/>
                    </a:lnTo>
                    <a:lnTo>
                      <a:pt x="52" y="84"/>
                    </a:lnTo>
                    <a:lnTo>
                      <a:pt x="53" y="82"/>
                    </a:lnTo>
                    <a:lnTo>
                      <a:pt x="55" y="78"/>
                    </a:lnTo>
                    <a:lnTo>
                      <a:pt x="54" y="75"/>
                    </a:lnTo>
                    <a:lnTo>
                      <a:pt x="53" y="72"/>
                    </a:lnTo>
                    <a:lnTo>
                      <a:pt x="53" y="70"/>
                    </a:lnTo>
                    <a:lnTo>
                      <a:pt x="52" y="67"/>
                    </a:lnTo>
                    <a:lnTo>
                      <a:pt x="51" y="64"/>
                    </a:lnTo>
                    <a:lnTo>
                      <a:pt x="49" y="63"/>
                    </a:lnTo>
                    <a:lnTo>
                      <a:pt x="44" y="72"/>
                    </a:lnTo>
                    <a:lnTo>
                      <a:pt x="45" y="76"/>
                    </a:lnTo>
                    <a:lnTo>
                      <a:pt x="47" y="77"/>
                    </a:lnTo>
                    <a:lnTo>
                      <a:pt x="46" y="78"/>
                    </a:lnTo>
                    <a:lnTo>
                      <a:pt x="45" y="80"/>
                    </a:lnTo>
                    <a:lnTo>
                      <a:pt x="35" y="97"/>
                    </a:lnTo>
                    <a:lnTo>
                      <a:pt x="0" y="77"/>
                    </a:lnTo>
                    <a:lnTo>
                      <a:pt x="44" y="0"/>
                    </a:lnTo>
                    <a:lnTo>
                      <a:pt x="48" y="2"/>
                    </a:lnTo>
                    <a:lnTo>
                      <a:pt x="49" y="5"/>
                    </a:lnTo>
                    <a:lnTo>
                      <a:pt x="49" y="8"/>
                    </a:lnTo>
                    <a:lnTo>
                      <a:pt x="67" y="116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Freeform 32"/>
              <p:cNvSpPr>
                <a:spLocks/>
              </p:cNvSpPr>
              <p:nvPr/>
            </p:nvSpPr>
            <p:spPr bwMode="auto">
              <a:xfrm>
                <a:off x="4320" y="2547"/>
                <a:ext cx="69" cy="126"/>
              </a:xfrm>
              <a:custGeom>
                <a:avLst/>
                <a:gdLst>
                  <a:gd name="T0" fmla="*/ 46 w 69"/>
                  <a:gd name="T1" fmla="*/ 38 h 126"/>
                  <a:gd name="T2" fmla="*/ 37 w 69"/>
                  <a:gd name="T3" fmla="*/ 53 h 126"/>
                  <a:gd name="T4" fmla="*/ 35 w 69"/>
                  <a:gd name="T5" fmla="*/ 52 h 126"/>
                  <a:gd name="T6" fmla="*/ 3 w 69"/>
                  <a:gd name="T7" fmla="*/ 108 h 126"/>
                  <a:gd name="T8" fmla="*/ 7 w 69"/>
                  <a:gd name="T9" fmla="*/ 110 h 126"/>
                  <a:gd name="T10" fmla="*/ 0 w 69"/>
                  <a:gd name="T11" fmla="*/ 122 h 126"/>
                  <a:gd name="T12" fmla="*/ 5 w 69"/>
                  <a:gd name="T13" fmla="*/ 125 h 126"/>
                  <a:gd name="T14" fmla="*/ 12 w 69"/>
                  <a:gd name="T15" fmla="*/ 113 h 126"/>
                  <a:gd name="T16" fmla="*/ 14 w 69"/>
                  <a:gd name="T17" fmla="*/ 114 h 126"/>
                  <a:gd name="T18" fmla="*/ 46 w 69"/>
                  <a:gd name="T19" fmla="*/ 58 h 126"/>
                  <a:gd name="T20" fmla="*/ 44 w 69"/>
                  <a:gd name="T21" fmla="*/ 57 h 126"/>
                  <a:gd name="T22" fmla="*/ 65 w 69"/>
                  <a:gd name="T23" fmla="*/ 21 h 126"/>
                  <a:gd name="T24" fmla="*/ 66 w 69"/>
                  <a:gd name="T25" fmla="*/ 19 h 126"/>
                  <a:gd name="T26" fmla="*/ 68 w 69"/>
                  <a:gd name="T27" fmla="*/ 15 h 126"/>
                  <a:gd name="T28" fmla="*/ 67 w 69"/>
                  <a:gd name="T29" fmla="*/ 12 h 126"/>
                  <a:gd name="T30" fmla="*/ 66 w 69"/>
                  <a:gd name="T31" fmla="*/ 9 h 126"/>
                  <a:gd name="T32" fmla="*/ 66 w 69"/>
                  <a:gd name="T33" fmla="*/ 7 h 126"/>
                  <a:gd name="T34" fmla="*/ 65 w 69"/>
                  <a:gd name="T35" fmla="*/ 4 h 126"/>
                  <a:gd name="T36" fmla="*/ 64 w 69"/>
                  <a:gd name="T37" fmla="*/ 1 h 126"/>
                  <a:gd name="T38" fmla="*/ 62 w 69"/>
                  <a:gd name="T39" fmla="*/ 0 h 126"/>
                  <a:gd name="T40" fmla="*/ 57 w 69"/>
                  <a:gd name="T41" fmla="*/ 9 h 126"/>
                  <a:gd name="T42" fmla="*/ 58 w 69"/>
                  <a:gd name="T43" fmla="*/ 13 h 126"/>
                  <a:gd name="T44" fmla="*/ 60 w 69"/>
                  <a:gd name="T45" fmla="*/ 14 h 126"/>
                  <a:gd name="T46" fmla="*/ 59 w 69"/>
                  <a:gd name="T47" fmla="*/ 15 h 126"/>
                  <a:gd name="T48" fmla="*/ 58 w 69"/>
                  <a:gd name="T49" fmla="*/ 17 h 126"/>
                  <a:gd name="T50" fmla="*/ 46 w 69"/>
                  <a:gd name="T51" fmla="*/ 38 h 12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9"/>
                  <a:gd name="T79" fmla="*/ 0 h 126"/>
                  <a:gd name="T80" fmla="*/ 69 w 69"/>
                  <a:gd name="T81" fmla="*/ 126 h 12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9" h="126">
                    <a:moveTo>
                      <a:pt x="46" y="38"/>
                    </a:moveTo>
                    <a:lnTo>
                      <a:pt x="37" y="53"/>
                    </a:lnTo>
                    <a:lnTo>
                      <a:pt x="35" y="52"/>
                    </a:lnTo>
                    <a:lnTo>
                      <a:pt x="3" y="108"/>
                    </a:lnTo>
                    <a:lnTo>
                      <a:pt x="7" y="110"/>
                    </a:lnTo>
                    <a:lnTo>
                      <a:pt x="0" y="122"/>
                    </a:lnTo>
                    <a:lnTo>
                      <a:pt x="5" y="125"/>
                    </a:lnTo>
                    <a:lnTo>
                      <a:pt x="12" y="113"/>
                    </a:lnTo>
                    <a:lnTo>
                      <a:pt x="14" y="114"/>
                    </a:lnTo>
                    <a:lnTo>
                      <a:pt x="46" y="58"/>
                    </a:lnTo>
                    <a:lnTo>
                      <a:pt x="44" y="57"/>
                    </a:lnTo>
                    <a:lnTo>
                      <a:pt x="65" y="21"/>
                    </a:lnTo>
                    <a:lnTo>
                      <a:pt x="66" y="19"/>
                    </a:lnTo>
                    <a:lnTo>
                      <a:pt x="68" y="15"/>
                    </a:lnTo>
                    <a:lnTo>
                      <a:pt x="67" y="12"/>
                    </a:lnTo>
                    <a:lnTo>
                      <a:pt x="66" y="9"/>
                    </a:lnTo>
                    <a:lnTo>
                      <a:pt x="66" y="7"/>
                    </a:lnTo>
                    <a:lnTo>
                      <a:pt x="65" y="4"/>
                    </a:lnTo>
                    <a:lnTo>
                      <a:pt x="64" y="1"/>
                    </a:lnTo>
                    <a:lnTo>
                      <a:pt x="62" y="0"/>
                    </a:lnTo>
                    <a:lnTo>
                      <a:pt x="57" y="9"/>
                    </a:lnTo>
                    <a:lnTo>
                      <a:pt x="58" y="13"/>
                    </a:lnTo>
                    <a:lnTo>
                      <a:pt x="60" y="14"/>
                    </a:lnTo>
                    <a:lnTo>
                      <a:pt x="59" y="15"/>
                    </a:lnTo>
                    <a:lnTo>
                      <a:pt x="58" y="17"/>
                    </a:lnTo>
                    <a:lnTo>
                      <a:pt x="46" y="38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Freeform 33"/>
              <p:cNvSpPr>
                <a:spLocks/>
              </p:cNvSpPr>
              <p:nvPr/>
            </p:nvSpPr>
            <p:spPr bwMode="auto">
              <a:xfrm>
                <a:off x="4430" y="2761"/>
                <a:ext cx="35" cy="31"/>
              </a:xfrm>
              <a:custGeom>
                <a:avLst/>
                <a:gdLst>
                  <a:gd name="T0" fmla="*/ 12 w 35"/>
                  <a:gd name="T1" fmla="*/ 0 h 31"/>
                  <a:gd name="T2" fmla="*/ 34 w 35"/>
                  <a:gd name="T3" fmla="*/ 11 h 31"/>
                  <a:gd name="T4" fmla="*/ 23 w 35"/>
                  <a:gd name="T5" fmla="*/ 30 h 31"/>
                  <a:gd name="T6" fmla="*/ 0 w 35"/>
                  <a:gd name="T7" fmla="*/ 21 h 31"/>
                  <a:gd name="T8" fmla="*/ 12 w 35"/>
                  <a:gd name="T9" fmla="*/ 0 h 3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5"/>
                  <a:gd name="T16" fmla="*/ 0 h 31"/>
                  <a:gd name="T17" fmla="*/ 35 w 35"/>
                  <a:gd name="T18" fmla="*/ 31 h 3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5" h="31">
                    <a:moveTo>
                      <a:pt x="12" y="0"/>
                    </a:moveTo>
                    <a:lnTo>
                      <a:pt x="34" y="11"/>
                    </a:lnTo>
                    <a:lnTo>
                      <a:pt x="23" y="30"/>
                    </a:lnTo>
                    <a:lnTo>
                      <a:pt x="0" y="21"/>
                    </a:lnTo>
                    <a:lnTo>
                      <a:pt x="12" y="0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Freeform 34"/>
              <p:cNvSpPr>
                <a:spLocks/>
              </p:cNvSpPr>
              <p:nvPr/>
            </p:nvSpPr>
            <p:spPr bwMode="auto">
              <a:xfrm>
                <a:off x="4266" y="2566"/>
                <a:ext cx="221" cy="204"/>
              </a:xfrm>
              <a:custGeom>
                <a:avLst/>
                <a:gdLst>
                  <a:gd name="T0" fmla="*/ 66 w 221"/>
                  <a:gd name="T1" fmla="*/ 94 h 204"/>
                  <a:gd name="T2" fmla="*/ 100 w 221"/>
                  <a:gd name="T3" fmla="*/ 39 h 204"/>
                  <a:gd name="T4" fmla="*/ 107 w 221"/>
                  <a:gd name="T5" fmla="*/ 23 h 204"/>
                  <a:gd name="T6" fmla="*/ 141 w 221"/>
                  <a:gd name="T7" fmla="*/ 38 h 204"/>
                  <a:gd name="T8" fmla="*/ 145 w 221"/>
                  <a:gd name="T9" fmla="*/ 39 h 204"/>
                  <a:gd name="T10" fmla="*/ 149 w 221"/>
                  <a:gd name="T11" fmla="*/ 45 h 204"/>
                  <a:gd name="T12" fmla="*/ 158 w 221"/>
                  <a:gd name="T13" fmla="*/ 57 h 204"/>
                  <a:gd name="T14" fmla="*/ 146 w 221"/>
                  <a:gd name="T15" fmla="*/ 53 h 204"/>
                  <a:gd name="T16" fmla="*/ 131 w 221"/>
                  <a:gd name="T17" fmla="*/ 79 h 204"/>
                  <a:gd name="T18" fmla="*/ 114 w 221"/>
                  <a:gd name="T19" fmla="*/ 38 h 204"/>
                  <a:gd name="T20" fmla="*/ 138 w 221"/>
                  <a:gd name="T21" fmla="*/ 83 h 204"/>
                  <a:gd name="T22" fmla="*/ 163 w 221"/>
                  <a:gd name="T23" fmla="*/ 104 h 204"/>
                  <a:gd name="T24" fmla="*/ 194 w 221"/>
                  <a:gd name="T25" fmla="*/ 128 h 204"/>
                  <a:gd name="T26" fmla="*/ 220 w 221"/>
                  <a:gd name="T27" fmla="*/ 155 h 204"/>
                  <a:gd name="T28" fmla="*/ 163 w 221"/>
                  <a:gd name="T29" fmla="*/ 190 h 204"/>
                  <a:gd name="T30" fmla="*/ 164 w 221"/>
                  <a:gd name="T31" fmla="*/ 184 h 204"/>
                  <a:gd name="T32" fmla="*/ 166 w 221"/>
                  <a:gd name="T33" fmla="*/ 178 h 204"/>
                  <a:gd name="T34" fmla="*/ 164 w 221"/>
                  <a:gd name="T35" fmla="*/ 171 h 204"/>
                  <a:gd name="T36" fmla="*/ 161 w 221"/>
                  <a:gd name="T37" fmla="*/ 163 h 204"/>
                  <a:gd name="T38" fmla="*/ 160 w 221"/>
                  <a:gd name="T39" fmla="*/ 158 h 204"/>
                  <a:gd name="T40" fmla="*/ 157 w 221"/>
                  <a:gd name="T41" fmla="*/ 151 h 204"/>
                  <a:gd name="T42" fmla="*/ 152 w 221"/>
                  <a:gd name="T43" fmla="*/ 146 h 204"/>
                  <a:gd name="T44" fmla="*/ 145 w 221"/>
                  <a:gd name="T45" fmla="*/ 142 h 204"/>
                  <a:gd name="T46" fmla="*/ 139 w 221"/>
                  <a:gd name="T47" fmla="*/ 138 h 204"/>
                  <a:gd name="T48" fmla="*/ 132 w 221"/>
                  <a:gd name="T49" fmla="*/ 137 h 204"/>
                  <a:gd name="T50" fmla="*/ 125 w 221"/>
                  <a:gd name="T51" fmla="*/ 138 h 204"/>
                  <a:gd name="T52" fmla="*/ 119 w 221"/>
                  <a:gd name="T53" fmla="*/ 136 h 204"/>
                  <a:gd name="T54" fmla="*/ 112 w 221"/>
                  <a:gd name="T55" fmla="*/ 137 h 204"/>
                  <a:gd name="T56" fmla="*/ 107 w 221"/>
                  <a:gd name="T57" fmla="*/ 142 h 204"/>
                  <a:gd name="T58" fmla="*/ 101 w 221"/>
                  <a:gd name="T59" fmla="*/ 145 h 204"/>
                  <a:gd name="T60" fmla="*/ 96 w 221"/>
                  <a:gd name="T61" fmla="*/ 149 h 204"/>
                  <a:gd name="T62" fmla="*/ 90 w 221"/>
                  <a:gd name="T63" fmla="*/ 148 h 204"/>
                  <a:gd name="T64" fmla="*/ 74 w 221"/>
                  <a:gd name="T65" fmla="*/ 167 h 204"/>
                  <a:gd name="T66" fmla="*/ 59 w 221"/>
                  <a:gd name="T67" fmla="*/ 110 h 204"/>
                  <a:gd name="T68" fmla="*/ 91 w 221"/>
                  <a:gd name="T69" fmla="*/ 137 h 204"/>
                  <a:gd name="T70" fmla="*/ 53 w 221"/>
                  <a:gd name="T71" fmla="*/ 122 h 204"/>
                  <a:gd name="T72" fmla="*/ 42 w 221"/>
                  <a:gd name="T73" fmla="*/ 132 h 204"/>
                  <a:gd name="T74" fmla="*/ 45 w 221"/>
                  <a:gd name="T75" fmla="*/ 102 h 204"/>
                  <a:gd name="T76" fmla="*/ 24 w 221"/>
                  <a:gd name="T77" fmla="*/ 131 h 204"/>
                  <a:gd name="T78" fmla="*/ 19 w 221"/>
                  <a:gd name="T79" fmla="*/ 87 h 204"/>
                  <a:gd name="T80" fmla="*/ 0 w 221"/>
                  <a:gd name="T81" fmla="*/ 117 h 204"/>
                  <a:gd name="T82" fmla="*/ 14 w 221"/>
                  <a:gd name="T83" fmla="*/ 84 h 204"/>
                  <a:gd name="T84" fmla="*/ 64 w 221"/>
                  <a:gd name="T85" fmla="*/ 0 h 204"/>
                  <a:gd name="T86" fmla="*/ 69 w 221"/>
                  <a:gd name="T87" fmla="*/ 1 h 204"/>
                  <a:gd name="T88" fmla="*/ 91 w 221"/>
                  <a:gd name="T89" fmla="*/ 34 h 204"/>
                  <a:gd name="T90" fmla="*/ 57 w 221"/>
                  <a:gd name="T91" fmla="*/ 89 h 204"/>
                  <a:gd name="T92" fmla="*/ 54 w 221"/>
                  <a:gd name="T93" fmla="*/ 103 h 20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21"/>
                  <a:gd name="T142" fmla="*/ 0 h 204"/>
                  <a:gd name="T143" fmla="*/ 221 w 221"/>
                  <a:gd name="T144" fmla="*/ 204 h 20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21" h="204">
                    <a:moveTo>
                      <a:pt x="59" y="106"/>
                    </a:moveTo>
                    <a:lnTo>
                      <a:pt x="66" y="94"/>
                    </a:lnTo>
                    <a:lnTo>
                      <a:pt x="68" y="95"/>
                    </a:lnTo>
                    <a:lnTo>
                      <a:pt x="100" y="39"/>
                    </a:lnTo>
                    <a:lnTo>
                      <a:pt x="98" y="38"/>
                    </a:lnTo>
                    <a:lnTo>
                      <a:pt x="107" y="23"/>
                    </a:lnTo>
                    <a:lnTo>
                      <a:pt x="139" y="42"/>
                    </a:lnTo>
                    <a:lnTo>
                      <a:pt x="141" y="38"/>
                    </a:lnTo>
                    <a:lnTo>
                      <a:pt x="144" y="40"/>
                    </a:lnTo>
                    <a:lnTo>
                      <a:pt x="145" y="39"/>
                    </a:lnTo>
                    <a:lnTo>
                      <a:pt x="151" y="42"/>
                    </a:lnTo>
                    <a:lnTo>
                      <a:pt x="149" y="45"/>
                    </a:lnTo>
                    <a:lnTo>
                      <a:pt x="155" y="51"/>
                    </a:lnTo>
                    <a:lnTo>
                      <a:pt x="158" y="57"/>
                    </a:lnTo>
                    <a:lnTo>
                      <a:pt x="153" y="57"/>
                    </a:lnTo>
                    <a:lnTo>
                      <a:pt x="146" y="53"/>
                    </a:lnTo>
                    <a:lnTo>
                      <a:pt x="138" y="83"/>
                    </a:lnTo>
                    <a:lnTo>
                      <a:pt x="131" y="79"/>
                    </a:lnTo>
                    <a:lnTo>
                      <a:pt x="141" y="54"/>
                    </a:lnTo>
                    <a:lnTo>
                      <a:pt x="114" y="38"/>
                    </a:lnTo>
                    <a:lnTo>
                      <a:pt x="101" y="61"/>
                    </a:lnTo>
                    <a:lnTo>
                      <a:pt x="138" y="83"/>
                    </a:lnTo>
                    <a:lnTo>
                      <a:pt x="151" y="93"/>
                    </a:lnTo>
                    <a:lnTo>
                      <a:pt x="163" y="104"/>
                    </a:lnTo>
                    <a:lnTo>
                      <a:pt x="178" y="115"/>
                    </a:lnTo>
                    <a:lnTo>
                      <a:pt x="194" y="128"/>
                    </a:lnTo>
                    <a:lnTo>
                      <a:pt x="206" y="143"/>
                    </a:lnTo>
                    <a:lnTo>
                      <a:pt x="220" y="155"/>
                    </a:lnTo>
                    <a:lnTo>
                      <a:pt x="193" y="203"/>
                    </a:lnTo>
                    <a:lnTo>
                      <a:pt x="163" y="190"/>
                    </a:lnTo>
                    <a:lnTo>
                      <a:pt x="162" y="187"/>
                    </a:lnTo>
                    <a:lnTo>
                      <a:pt x="164" y="184"/>
                    </a:lnTo>
                    <a:lnTo>
                      <a:pt x="165" y="182"/>
                    </a:lnTo>
                    <a:lnTo>
                      <a:pt x="166" y="178"/>
                    </a:lnTo>
                    <a:lnTo>
                      <a:pt x="163" y="174"/>
                    </a:lnTo>
                    <a:lnTo>
                      <a:pt x="164" y="171"/>
                    </a:lnTo>
                    <a:lnTo>
                      <a:pt x="162" y="166"/>
                    </a:lnTo>
                    <a:lnTo>
                      <a:pt x="161" y="163"/>
                    </a:lnTo>
                    <a:lnTo>
                      <a:pt x="160" y="160"/>
                    </a:lnTo>
                    <a:lnTo>
                      <a:pt x="160" y="158"/>
                    </a:lnTo>
                    <a:lnTo>
                      <a:pt x="158" y="157"/>
                    </a:lnTo>
                    <a:lnTo>
                      <a:pt x="157" y="151"/>
                    </a:lnTo>
                    <a:lnTo>
                      <a:pt x="155" y="150"/>
                    </a:lnTo>
                    <a:lnTo>
                      <a:pt x="152" y="146"/>
                    </a:lnTo>
                    <a:lnTo>
                      <a:pt x="151" y="145"/>
                    </a:lnTo>
                    <a:lnTo>
                      <a:pt x="145" y="142"/>
                    </a:lnTo>
                    <a:lnTo>
                      <a:pt x="142" y="140"/>
                    </a:lnTo>
                    <a:lnTo>
                      <a:pt x="139" y="138"/>
                    </a:lnTo>
                    <a:lnTo>
                      <a:pt x="135" y="136"/>
                    </a:lnTo>
                    <a:lnTo>
                      <a:pt x="132" y="137"/>
                    </a:lnTo>
                    <a:lnTo>
                      <a:pt x="129" y="135"/>
                    </a:lnTo>
                    <a:lnTo>
                      <a:pt x="125" y="138"/>
                    </a:lnTo>
                    <a:lnTo>
                      <a:pt x="123" y="137"/>
                    </a:lnTo>
                    <a:lnTo>
                      <a:pt x="119" y="136"/>
                    </a:lnTo>
                    <a:lnTo>
                      <a:pt x="116" y="137"/>
                    </a:lnTo>
                    <a:lnTo>
                      <a:pt x="112" y="137"/>
                    </a:lnTo>
                    <a:lnTo>
                      <a:pt x="108" y="139"/>
                    </a:lnTo>
                    <a:lnTo>
                      <a:pt x="107" y="142"/>
                    </a:lnTo>
                    <a:lnTo>
                      <a:pt x="104" y="143"/>
                    </a:lnTo>
                    <a:lnTo>
                      <a:pt x="101" y="145"/>
                    </a:lnTo>
                    <a:lnTo>
                      <a:pt x="100" y="147"/>
                    </a:lnTo>
                    <a:lnTo>
                      <a:pt x="96" y="149"/>
                    </a:lnTo>
                    <a:lnTo>
                      <a:pt x="95" y="151"/>
                    </a:lnTo>
                    <a:lnTo>
                      <a:pt x="90" y="148"/>
                    </a:lnTo>
                    <a:lnTo>
                      <a:pt x="78" y="169"/>
                    </a:lnTo>
                    <a:lnTo>
                      <a:pt x="74" y="167"/>
                    </a:lnTo>
                    <a:lnTo>
                      <a:pt x="94" y="131"/>
                    </a:lnTo>
                    <a:lnTo>
                      <a:pt x="59" y="110"/>
                    </a:lnTo>
                    <a:lnTo>
                      <a:pt x="56" y="116"/>
                    </a:lnTo>
                    <a:lnTo>
                      <a:pt x="91" y="137"/>
                    </a:lnTo>
                    <a:lnTo>
                      <a:pt x="88" y="143"/>
                    </a:lnTo>
                    <a:lnTo>
                      <a:pt x="53" y="122"/>
                    </a:lnTo>
                    <a:lnTo>
                      <a:pt x="46" y="134"/>
                    </a:lnTo>
                    <a:lnTo>
                      <a:pt x="42" y="132"/>
                    </a:lnTo>
                    <a:lnTo>
                      <a:pt x="55" y="108"/>
                    </a:lnTo>
                    <a:lnTo>
                      <a:pt x="45" y="102"/>
                    </a:lnTo>
                    <a:lnTo>
                      <a:pt x="28" y="133"/>
                    </a:lnTo>
                    <a:lnTo>
                      <a:pt x="24" y="131"/>
                    </a:lnTo>
                    <a:lnTo>
                      <a:pt x="41" y="100"/>
                    </a:lnTo>
                    <a:lnTo>
                      <a:pt x="19" y="87"/>
                    </a:lnTo>
                    <a:lnTo>
                      <a:pt x="2" y="118"/>
                    </a:lnTo>
                    <a:lnTo>
                      <a:pt x="0" y="117"/>
                    </a:lnTo>
                    <a:lnTo>
                      <a:pt x="17" y="86"/>
                    </a:lnTo>
                    <a:lnTo>
                      <a:pt x="14" y="84"/>
                    </a:lnTo>
                    <a:lnTo>
                      <a:pt x="62" y="1"/>
                    </a:lnTo>
                    <a:lnTo>
                      <a:pt x="64" y="0"/>
                    </a:lnTo>
                    <a:lnTo>
                      <a:pt x="66" y="1"/>
                    </a:lnTo>
                    <a:lnTo>
                      <a:pt x="69" y="1"/>
                    </a:lnTo>
                    <a:lnTo>
                      <a:pt x="100" y="19"/>
                    </a:lnTo>
                    <a:lnTo>
                      <a:pt x="91" y="34"/>
                    </a:lnTo>
                    <a:lnTo>
                      <a:pt x="89" y="33"/>
                    </a:lnTo>
                    <a:lnTo>
                      <a:pt x="57" y="89"/>
                    </a:lnTo>
                    <a:lnTo>
                      <a:pt x="61" y="91"/>
                    </a:lnTo>
                    <a:lnTo>
                      <a:pt x="54" y="103"/>
                    </a:lnTo>
                    <a:lnTo>
                      <a:pt x="59" y="106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52" name="Group 35"/>
            <p:cNvGrpSpPr>
              <a:grpSpLocks/>
            </p:cNvGrpSpPr>
            <p:nvPr/>
          </p:nvGrpSpPr>
          <p:grpSpPr bwMode="auto">
            <a:xfrm>
              <a:off x="5510213" y="2855913"/>
              <a:ext cx="1409700" cy="841375"/>
              <a:chOff x="3432" y="1102"/>
              <a:chExt cx="888" cy="530"/>
            </a:xfrm>
          </p:grpSpPr>
          <p:sp>
            <p:nvSpPr>
              <p:cNvPr id="112" name="Freeform 36"/>
              <p:cNvSpPr>
                <a:spLocks/>
              </p:cNvSpPr>
              <p:nvPr/>
            </p:nvSpPr>
            <p:spPr bwMode="auto">
              <a:xfrm>
                <a:off x="3432" y="1115"/>
                <a:ext cx="650" cy="477"/>
              </a:xfrm>
              <a:custGeom>
                <a:avLst/>
                <a:gdLst>
                  <a:gd name="T0" fmla="*/ 606 w 650"/>
                  <a:gd name="T1" fmla="*/ 176 h 477"/>
                  <a:gd name="T2" fmla="*/ 649 w 650"/>
                  <a:gd name="T3" fmla="*/ 152 h 477"/>
                  <a:gd name="T4" fmla="*/ 562 w 650"/>
                  <a:gd name="T5" fmla="*/ 0 h 477"/>
                  <a:gd name="T6" fmla="*/ 0 w 650"/>
                  <a:gd name="T7" fmla="*/ 324 h 477"/>
                  <a:gd name="T8" fmla="*/ 87 w 650"/>
                  <a:gd name="T9" fmla="*/ 476 h 477"/>
                  <a:gd name="T10" fmla="*/ 606 w 650"/>
                  <a:gd name="T11" fmla="*/ 176 h 477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650"/>
                  <a:gd name="T19" fmla="*/ 0 h 477"/>
                  <a:gd name="T20" fmla="*/ 650 w 650"/>
                  <a:gd name="T21" fmla="*/ 477 h 477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650" h="477">
                    <a:moveTo>
                      <a:pt x="606" y="176"/>
                    </a:moveTo>
                    <a:lnTo>
                      <a:pt x="649" y="152"/>
                    </a:lnTo>
                    <a:lnTo>
                      <a:pt x="562" y="0"/>
                    </a:lnTo>
                    <a:lnTo>
                      <a:pt x="0" y="324"/>
                    </a:lnTo>
                    <a:lnTo>
                      <a:pt x="87" y="476"/>
                    </a:lnTo>
                    <a:lnTo>
                      <a:pt x="606" y="176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Freeform 37"/>
              <p:cNvSpPr>
                <a:spLocks/>
              </p:cNvSpPr>
              <p:nvPr/>
            </p:nvSpPr>
            <p:spPr bwMode="auto">
              <a:xfrm>
                <a:off x="4005" y="1291"/>
                <a:ext cx="37" cy="29"/>
              </a:xfrm>
              <a:custGeom>
                <a:avLst/>
                <a:gdLst>
                  <a:gd name="T0" fmla="*/ 5 w 37"/>
                  <a:gd name="T1" fmla="*/ 28 h 29"/>
                  <a:gd name="T2" fmla="*/ 0 w 37"/>
                  <a:gd name="T3" fmla="*/ 19 h 29"/>
                  <a:gd name="T4" fmla="*/ 33 w 37"/>
                  <a:gd name="T5" fmla="*/ 0 h 29"/>
                  <a:gd name="T6" fmla="*/ 36 w 37"/>
                  <a:gd name="T7" fmla="*/ 5 h 29"/>
                  <a:gd name="T8" fmla="*/ 5 w 37"/>
                  <a:gd name="T9" fmla="*/ 28 h 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7"/>
                  <a:gd name="T16" fmla="*/ 0 h 29"/>
                  <a:gd name="T17" fmla="*/ 37 w 37"/>
                  <a:gd name="T18" fmla="*/ 29 h 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7" h="29">
                    <a:moveTo>
                      <a:pt x="5" y="28"/>
                    </a:moveTo>
                    <a:lnTo>
                      <a:pt x="0" y="19"/>
                    </a:lnTo>
                    <a:lnTo>
                      <a:pt x="33" y="0"/>
                    </a:lnTo>
                    <a:lnTo>
                      <a:pt x="36" y="5"/>
                    </a:lnTo>
                    <a:lnTo>
                      <a:pt x="5" y="28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4" name="Freeform 38"/>
              <p:cNvSpPr>
                <a:spLocks/>
              </p:cNvSpPr>
              <p:nvPr/>
            </p:nvSpPr>
            <p:spPr bwMode="auto">
              <a:xfrm>
                <a:off x="3526" y="1429"/>
                <a:ext cx="284" cy="203"/>
              </a:xfrm>
              <a:custGeom>
                <a:avLst/>
                <a:gdLst>
                  <a:gd name="T0" fmla="*/ 283 w 284"/>
                  <a:gd name="T1" fmla="*/ 20 h 203"/>
                  <a:gd name="T2" fmla="*/ 191 w 284"/>
                  <a:gd name="T3" fmla="*/ 74 h 203"/>
                  <a:gd name="T4" fmla="*/ 186 w 284"/>
                  <a:gd name="T5" fmla="*/ 73 h 203"/>
                  <a:gd name="T6" fmla="*/ 181 w 284"/>
                  <a:gd name="T7" fmla="*/ 72 h 203"/>
                  <a:gd name="T8" fmla="*/ 178 w 284"/>
                  <a:gd name="T9" fmla="*/ 71 h 203"/>
                  <a:gd name="T10" fmla="*/ 174 w 284"/>
                  <a:gd name="T11" fmla="*/ 71 h 203"/>
                  <a:gd name="T12" fmla="*/ 170 w 284"/>
                  <a:gd name="T13" fmla="*/ 73 h 203"/>
                  <a:gd name="T14" fmla="*/ 164 w 284"/>
                  <a:gd name="T15" fmla="*/ 75 h 203"/>
                  <a:gd name="T16" fmla="*/ 161 w 284"/>
                  <a:gd name="T17" fmla="*/ 77 h 203"/>
                  <a:gd name="T18" fmla="*/ 157 w 284"/>
                  <a:gd name="T19" fmla="*/ 79 h 203"/>
                  <a:gd name="T20" fmla="*/ 154 w 284"/>
                  <a:gd name="T21" fmla="*/ 81 h 203"/>
                  <a:gd name="T22" fmla="*/ 151 w 284"/>
                  <a:gd name="T23" fmla="*/ 84 h 203"/>
                  <a:gd name="T24" fmla="*/ 148 w 284"/>
                  <a:gd name="T25" fmla="*/ 86 h 203"/>
                  <a:gd name="T26" fmla="*/ 145 w 284"/>
                  <a:gd name="T27" fmla="*/ 90 h 203"/>
                  <a:gd name="T28" fmla="*/ 141 w 284"/>
                  <a:gd name="T29" fmla="*/ 95 h 203"/>
                  <a:gd name="T30" fmla="*/ 141 w 284"/>
                  <a:gd name="T31" fmla="*/ 99 h 203"/>
                  <a:gd name="T32" fmla="*/ 139 w 284"/>
                  <a:gd name="T33" fmla="*/ 104 h 203"/>
                  <a:gd name="T34" fmla="*/ 139 w 284"/>
                  <a:gd name="T35" fmla="*/ 108 h 203"/>
                  <a:gd name="T36" fmla="*/ 138 w 284"/>
                  <a:gd name="T37" fmla="*/ 114 h 203"/>
                  <a:gd name="T38" fmla="*/ 136 w 284"/>
                  <a:gd name="T39" fmla="*/ 117 h 203"/>
                  <a:gd name="T40" fmla="*/ 137 w 284"/>
                  <a:gd name="T41" fmla="*/ 118 h 203"/>
                  <a:gd name="T42" fmla="*/ 132 w 284"/>
                  <a:gd name="T43" fmla="*/ 117 h 203"/>
                  <a:gd name="T44" fmla="*/ 128 w 284"/>
                  <a:gd name="T45" fmla="*/ 114 h 203"/>
                  <a:gd name="T46" fmla="*/ 124 w 284"/>
                  <a:gd name="T47" fmla="*/ 112 h 203"/>
                  <a:gd name="T48" fmla="*/ 120 w 284"/>
                  <a:gd name="T49" fmla="*/ 111 h 203"/>
                  <a:gd name="T50" fmla="*/ 114 w 284"/>
                  <a:gd name="T51" fmla="*/ 110 h 203"/>
                  <a:gd name="T52" fmla="*/ 111 w 284"/>
                  <a:gd name="T53" fmla="*/ 109 h 203"/>
                  <a:gd name="T54" fmla="*/ 107 w 284"/>
                  <a:gd name="T55" fmla="*/ 109 h 203"/>
                  <a:gd name="T56" fmla="*/ 102 w 284"/>
                  <a:gd name="T57" fmla="*/ 112 h 203"/>
                  <a:gd name="T58" fmla="*/ 97 w 284"/>
                  <a:gd name="T59" fmla="*/ 113 h 203"/>
                  <a:gd name="T60" fmla="*/ 94 w 284"/>
                  <a:gd name="T61" fmla="*/ 115 h 203"/>
                  <a:gd name="T62" fmla="*/ 90 w 284"/>
                  <a:gd name="T63" fmla="*/ 117 h 203"/>
                  <a:gd name="T64" fmla="*/ 85 w 284"/>
                  <a:gd name="T65" fmla="*/ 120 h 203"/>
                  <a:gd name="T66" fmla="*/ 83 w 284"/>
                  <a:gd name="T67" fmla="*/ 123 h 203"/>
                  <a:gd name="T68" fmla="*/ 81 w 284"/>
                  <a:gd name="T69" fmla="*/ 124 h 203"/>
                  <a:gd name="T70" fmla="*/ 77 w 284"/>
                  <a:gd name="T71" fmla="*/ 129 h 203"/>
                  <a:gd name="T72" fmla="*/ 74 w 284"/>
                  <a:gd name="T73" fmla="*/ 133 h 203"/>
                  <a:gd name="T74" fmla="*/ 75 w 284"/>
                  <a:gd name="T75" fmla="*/ 137 h 203"/>
                  <a:gd name="T76" fmla="*/ 72 w 284"/>
                  <a:gd name="T77" fmla="*/ 142 h 203"/>
                  <a:gd name="T78" fmla="*/ 62 w 284"/>
                  <a:gd name="T79" fmla="*/ 148 h 203"/>
                  <a:gd name="T80" fmla="*/ 87 w 284"/>
                  <a:gd name="T81" fmla="*/ 191 h 203"/>
                  <a:gd name="T82" fmla="*/ 85 w 284"/>
                  <a:gd name="T83" fmla="*/ 192 h 203"/>
                  <a:gd name="T84" fmla="*/ 60 w 284"/>
                  <a:gd name="T85" fmla="*/ 149 h 203"/>
                  <a:gd name="T86" fmla="*/ 16 w 284"/>
                  <a:gd name="T87" fmla="*/ 175 h 203"/>
                  <a:gd name="T88" fmla="*/ 30 w 284"/>
                  <a:gd name="T89" fmla="*/ 199 h 203"/>
                  <a:gd name="T90" fmla="*/ 25 w 284"/>
                  <a:gd name="T91" fmla="*/ 202 h 203"/>
                  <a:gd name="T92" fmla="*/ 0 w 284"/>
                  <a:gd name="T93" fmla="*/ 158 h 203"/>
                  <a:gd name="T94" fmla="*/ 272 w 284"/>
                  <a:gd name="T95" fmla="*/ 0 h 203"/>
                  <a:gd name="T96" fmla="*/ 283 w 284"/>
                  <a:gd name="T97" fmla="*/ 20 h 203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w 284"/>
                  <a:gd name="T148" fmla="*/ 0 h 203"/>
                  <a:gd name="T149" fmla="*/ 284 w 284"/>
                  <a:gd name="T150" fmla="*/ 203 h 203"/>
                </a:gdLst>
                <a:ahLst/>
                <a:cxnLst>
                  <a:cxn ang="T98">
                    <a:pos x="T0" y="T1"/>
                  </a:cxn>
                  <a:cxn ang="T99">
                    <a:pos x="T2" y="T3"/>
                  </a:cxn>
                  <a:cxn ang="T100">
                    <a:pos x="T4" y="T5"/>
                  </a:cxn>
                  <a:cxn ang="T101">
                    <a:pos x="T6" y="T7"/>
                  </a:cxn>
                  <a:cxn ang="T102">
                    <a:pos x="T8" y="T9"/>
                  </a:cxn>
                  <a:cxn ang="T103">
                    <a:pos x="T10" y="T11"/>
                  </a:cxn>
                  <a:cxn ang="T104">
                    <a:pos x="T12" y="T13"/>
                  </a:cxn>
                  <a:cxn ang="T105">
                    <a:pos x="T14" y="T15"/>
                  </a:cxn>
                  <a:cxn ang="T106">
                    <a:pos x="T16" y="T17"/>
                  </a:cxn>
                  <a:cxn ang="T107">
                    <a:pos x="T18" y="T19"/>
                  </a:cxn>
                  <a:cxn ang="T108">
                    <a:pos x="T20" y="T21"/>
                  </a:cxn>
                  <a:cxn ang="T109">
                    <a:pos x="T22" y="T23"/>
                  </a:cxn>
                  <a:cxn ang="T110">
                    <a:pos x="T24" y="T25"/>
                  </a:cxn>
                  <a:cxn ang="T111">
                    <a:pos x="T26" y="T27"/>
                  </a:cxn>
                  <a:cxn ang="T112">
                    <a:pos x="T28" y="T29"/>
                  </a:cxn>
                  <a:cxn ang="T113">
                    <a:pos x="T30" y="T31"/>
                  </a:cxn>
                  <a:cxn ang="T114">
                    <a:pos x="T32" y="T33"/>
                  </a:cxn>
                  <a:cxn ang="T115">
                    <a:pos x="T34" y="T35"/>
                  </a:cxn>
                  <a:cxn ang="T116">
                    <a:pos x="T36" y="T37"/>
                  </a:cxn>
                  <a:cxn ang="T117">
                    <a:pos x="T38" y="T39"/>
                  </a:cxn>
                  <a:cxn ang="T118">
                    <a:pos x="T40" y="T41"/>
                  </a:cxn>
                  <a:cxn ang="T119">
                    <a:pos x="T42" y="T43"/>
                  </a:cxn>
                  <a:cxn ang="T120">
                    <a:pos x="T44" y="T45"/>
                  </a:cxn>
                  <a:cxn ang="T121">
                    <a:pos x="T46" y="T47"/>
                  </a:cxn>
                  <a:cxn ang="T122">
                    <a:pos x="T48" y="T49"/>
                  </a:cxn>
                  <a:cxn ang="T123">
                    <a:pos x="T50" y="T51"/>
                  </a:cxn>
                  <a:cxn ang="T124">
                    <a:pos x="T52" y="T53"/>
                  </a:cxn>
                  <a:cxn ang="T125">
                    <a:pos x="T54" y="T55"/>
                  </a:cxn>
                  <a:cxn ang="T126">
                    <a:pos x="T56" y="T57"/>
                  </a:cxn>
                  <a:cxn ang="T127">
                    <a:pos x="T58" y="T59"/>
                  </a:cxn>
                  <a:cxn ang="T128">
                    <a:pos x="T60" y="T61"/>
                  </a:cxn>
                  <a:cxn ang="T129">
                    <a:pos x="T62" y="T63"/>
                  </a:cxn>
                  <a:cxn ang="T130">
                    <a:pos x="T64" y="T65"/>
                  </a:cxn>
                  <a:cxn ang="T131">
                    <a:pos x="T66" y="T67"/>
                  </a:cxn>
                  <a:cxn ang="T132">
                    <a:pos x="T68" y="T69"/>
                  </a:cxn>
                  <a:cxn ang="T133">
                    <a:pos x="T70" y="T71"/>
                  </a:cxn>
                  <a:cxn ang="T134">
                    <a:pos x="T72" y="T73"/>
                  </a:cxn>
                  <a:cxn ang="T135">
                    <a:pos x="T74" y="T75"/>
                  </a:cxn>
                  <a:cxn ang="T136">
                    <a:pos x="T76" y="T77"/>
                  </a:cxn>
                  <a:cxn ang="T137">
                    <a:pos x="T78" y="T79"/>
                  </a:cxn>
                  <a:cxn ang="T138">
                    <a:pos x="T80" y="T81"/>
                  </a:cxn>
                  <a:cxn ang="T139">
                    <a:pos x="T82" y="T83"/>
                  </a:cxn>
                  <a:cxn ang="T140">
                    <a:pos x="T84" y="T85"/>
                  </a:cxn>
                  <a:cxn ang="T141">
                    <a:pos x="T86" y="T87"/>
                  </a:cxn>
                  <a:cxn ang="T142">
                    <a:pos x="T88" y="T89"/>
                  </a:cxn>
                  <a:cxn ang="T143">
                    <a:pos x="T90" y="T91"/>
                  </a:cxn>
                  <a:cxn ang="T144">
                    <a:pos x="T92" y="T93"/>
                  </a:cxn>
                  <a:cxn ang="T145">
                    <a:pos x="T94" y="T95"/>
                  </a:cxn>
                  <a:cxn ang="T146">
                    <a:pos x="T96" y="T97"/>
                  </a:cxn>
                </a:cxnLst>
                <a:rect l="T147" t="T148" r="T149" b="T150"/>
                <a:pathLst>
                  <a:path w="284" h="203">
                    <a:moveTo>
                      <a:pt x="283" y="20"/>
                    </a:moveTo>
                    <a:lnTo>
                      <a:pt x="191" y="74"/>
                    </a:lnTo>
                    <a:lnTo>
                      <a:pt x="186" y="73"/>
                    </a:lnTo>
                    <a:lnTo>
                      <a:pt x="181" y="72"/>
                    </a:lnTo>
                    <a:lnTo>
                      <a:pt x="178" y="71"/>
                    </a:lnTo>
                    <a:lnTo>
                      <a:pt x="174" y="71"/>
                    </a:lnTo>
                    <a:lnTo>
                      <a:pt x="170" y="73"/>
                    </a:lnTo>
                    <a:lnTo>
                      <a:pt x="164" y="75"/>
                    </a:lnTo>
                    <a:lnTo>
                      <a:pt x="161" y="77"/>
                    </a:lnTo>
                    <a:lnTo>
                      <a:pt x="157" y="79"/>
                    </a:lnTo>
                    <a:lnTo>
                      <a:pt x="154" y="81"/>
                    </a:lnTo>
                    <a:lnTo>
                      <a:pt x="151" y="84"/>
                    </a:lnTo>
                    <a:lnTo>
                      <a:pt x="148" y="86"/>
                    </a:lnTo>
                    <a:lnTo>
                      <a:pt x="145" y="90"/>
                    </a:lnTo>
                    <a:lnTo>
                      <a:pt x="141" y="95"/>
                    </a:lnTo>
                    <a:lnTo>
                      <a:pt x="141" y="99"/>
                    </a:lnTo>
                    <a:lnTo>
                      <a:pt x="139" y="104"/>
                    </a:lnTo>
                    <a:lnTo>
                      <a:pt x="139" y="108"/>
                    </a:lnTo>
                    <a:lnTo>
                      <a:pt x="138" y="114"/>
                    </a:lnTo>
                    <a:lnTo>
                      <a:pt x="136" y="117"/>
                    </a:lnTo>
                    <a:lnTo>
                      <a:pt x="137" y="118"/>
                    </a:lnTo>
                    <a:lnTo>
                      <a:pt x="132" y="117"/>
                    </a:lnTo>
                    <a:lnTo>
                      <a:pt x="128" y="114"/>
                    </a:lnTo>
                    <a:lnTo>
                      <a:pt x="124" y="112"/>
                    </a:lnTo>
                    <a:lnTo>
                      <a:pt x="120" y="111"/>
                    </a:lnTo>
                    <a:lnTo>
                      <a:pt x="114" y="110"/>
                    </a:lnTo>
                    <a:lnTo>
                      <a:pt x="111" y="109"/>
                    </a:lnTo>
                    <a:lnTo>
                      <a:pt x="107" y="109"/>
                    </a:lnTo>
                    <a:lnTo>
                      <a:pt x="102" y="112"/>
                    </a:lnTo>
                    <a:lnTo>
                      <a:pt x="97" y="113"/>
                    </a:lnTo>
                    <a:lnTo>
                      <a:pt x="94" y="115"/>
                    </a:lnTo>
                    <a:lnTo>
                      <a:pt x="90" y="117"/>
                    </a:lnTo>
                    <a:lnTo>
                      <a:pt x="85" y="120"/>
                    </a:lnTo>
                    <a:lnTo>
                      <a:pt x="83" y="123"/>
                    </a:lnTo>
                    <a:lnTo>
                      <a:pt x="81" y="124"/>
                    </a:lnTo>
                    <a:lnTo>
                      <a:pt x="77" y="129"/>
                    </a:lnTo>
                    <a:lnTo>
                      <a:pt x="74" y="133"/>
                    </a:lnTo>
                    <a:lnTo>
                      <a:pt x="75" y="137"/>
                    </a:lnTo>
                    <a:lnTo>
                      <a:pt x="72" y="142"/>
                    </a:lnTo>
                    <a:lnTo>
                      <a:pt x="62" y="148"/>
                    </a:lnTo>
                    <a:lnTo>
                      <a:pt x="87" y="191"/>
                    </a:lnTo>
                    <a:lnTo>
                      <a:pt x="85" y="192"/>
                    </a:lnTo>
                    <a:lnTo>
                      <a:pt x="60" y="149"/>
                    </a:lnTo>
                    <a:lnTo>
                      <a:pt x="16" y="175"/>
                    </a:lnTo>
                    <a:lnTo>
                      <a:pt x="30" y="199"/>
                    </a:lnTo>
                    <a:lnTo>
                      <a:pt x="25" y="202"/>
                    </a:lnTo>
                    <a:lnTo>
                      <a:pt x="0" y="158"/>
                    </a:lnTo>
                    <a:lnTo>
                      <a:pt x="272" y="0"/>
                    </a:lnTo>
                    <a:lnTo>
                      <a:pt x="283" y="20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5" name="Freeform 39"/>
              <p:cNvSpPr>
                <a:spLocks/>
              </p:cNvSpPr>
              <p:nvPr/>
            </p:nvSpPr>
            <p:spPr bwMode="auto">
              <a:xfrm>
                <a:off x="3956" y="1362"/>
                <a:ext cx="28" cy="50"/>
              </a:xfrm>
              <a:custGeom>
                <a:avLst/>
                <a:gdLst>
                  <a:gd name="T0" fmla="*/ 27 w 28"/>
                  <a:gd name="T1" fmla="*/ 48 h 50"/>
                  <a:gd name="T2" fmla="*/ 25 w 28"/>
                  <a:gd name="T3" fmla="*/ 49 h 50"/>
                  <a:gd name="T4" fmla="*/ 0 w 28"/>
                  <a:gd name="T5" fmla="*/ 6 h 50"/>
                  <a:gd name="T6" fmla="*/ 10 w 28"/>
                  <a:gd name="T7" fmla="*/ 0 h 50"/>
                  <a:gd name="T8" fmla="*/ 9 w 28"/>
                  <a:gd name="T9" fmla="*/ 5 h 50"/>
                  <a:gd name="T10" fmla="*/ 8 w 28"/>
                  <a:gd name="T11" fmla="*/ 8 h 50"/>
                  <a:gd name="T12" fmla="*/ 8 w 28"/>
                  <a:gd name="T13" fmla="*/ 12 h 50"/>
                  <a:gd name="T14" fmla="*/ 9 w 28"/>
                  <a:gd name="T15" fmla="*/ 17 h 50"/>
                  <a:gd name="T16" fmla="*/ 27 w 28"/>
                  <a:gd name="T17" fmla="*/ 48 h 5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8"/>
                  <a:gd name="T28" fmla="*/ 0 h 50"/>
                  <a:gd name="T29" fmla="*/ 28 w 28"/>
                  <a:gd name="T30" fmla="*/ 50 h 5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8" h="50">
                    <a:moveTo>
                      <a:pt x="27" y="48"/>
                    </a:moveTo>
                    <a:lnTo>
                      <a:pt x="25" y="49"/>
                    </a:lnTo>
                    <a:lnTo>
                      <a:pt x="0" y="6"/>
                    </a:lnTo>
                    <a:lnTo>
                      <a:pt x="10" y="0"/>
                    </a:lnTo>
                    <a:lnTo>
                      <a:pt x="9" y="5"/>
                    </a:lnTo>
                    <a:lnTo>
                      <a:pt x="8" y="8"/>
                    </a:lnTo>
                    <a:lnTo>
                      <a:pt x="8" y="12"/>
                    </a:lnTo>
                    <a:lnTo>
                      <a:pt x="9" y="17"/>
                    </a:lnTo>
                    <a:lnTo>
                      <a:pt x="27" y="48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6" name="Freeform 40"/>
              <p:cNvSpPr>
                <a:spLocks/>
              </p:cNvSpPr>
              <p:nvPr/>
            </p:nvSpPr>
            <p:spPr bwMode="auto">
              <a:xfrm>
                <a:off x="4004" y="1290"/>
                <a:ext cx="51" cy="50"/>
              </a:xfrm>
              <a:custGeom>
                <a:avLst/>
                <a:gdLst>
                  <a:gd name="T0" fmla="*/ 0 w 51"/>
                  <a:gd name="T1" fmla="*/ 33 h 50"/>
                  <a:gd name="T2" fmla="*/ 0 w 51"/>
                  <a:gd name="T3" fmla="*/ 37 h 50"/>
                  <a:gd name="T4" fmla="*/ 4 w 51"/>
                  <a:gd name="T5" fmla="*/ 37 h 50"/>
                  <a:gd name="T6" fmla="*/ 10 w 51"/>
                  <a:gd name="T7" fmla="*/ 38 h 50"/>
                  <a:gd name="T8" fmla="*/ 15 w 51"/>
                  <a:gd name="T9" fmla="*/ 41 h 50"/>
                  <a:gd name="T10" fmla="*/ 19 w 51"/>
                  <a:gd name="T11" fmla="*/ 43 h 50"/>
                  <a:gd name="T12" fmla="*/ 22 w 51"/>
                  <a:gd name="T13" fmla="*/ 44 h 50"/>
                  <a:gd name="T14" fmla="*/ 25 w 51"/>
                  <a:gd name="T15" fmla="*/ 46 h 50"/>
                  <a:gd name="T16" fmla="*/ 29 w 51"/>
                  <a:gd name="T17" fmla="*/ 49 h 50"/>
                  <a:gd name="T18" fmla="*/ 27 w 51"/>
                  <a:gd name="T19" fmla="*/ 45 h 50"/>
                  <a:gd name="T20" fmla="*/ 28 w 51"/>
                  <a:gd name="T21" fmla="*/ 43 h 50"/>
                  <a:gd name="T22" fmla="*/ 29 w 51"/>
                  <a:gd name="T23" fmla="*/ 37 h 50"/>
                  <a:gd name="T24" fmla="*/ 31 w 51"/>
                  <a:gd name="T25" fmla="*/ 32 h 50"/>
                  <a:gd name="T26" fmla="*/ 31 w 51"/>
                  <a:gd name="T27" fmla="*/ 26 h 50"/>
                  <a:gd name="T28" fmla="*/ 33 w 51"/>
                  <a:gd name="T29" fmla="*/ 23 h 50"/>
                  <a:gd name="T30" fmla="*/ 35 w 51"/>
                  <a:gd name="T31" fmla="*/ 19 h 50"/>
                  <a:gd name="T32" fmla="*/ 38 w 51"/>
                  <a:gd name="T33" fmla="*/ 15 h 50"/>
                  <a:gd name="T34" fmla="*/ 39 w 51"/>
                  <a:gd name="T35" fmla="*/ 12 h 50"/>
                  <a:gd name="T36" fmla="*/ 43 w 51"/>
                  <a:gd name="T37" fmla="*/ 8 h 50"/>
                  <a:gd name="T38" fmla="*/ 46 w 51"/>
                  <a:gd name="T39" fmla="*/ 6 h 50"/>
                  <a:gd name="T40" fmla="*/ 50 w 51"/>
                  <a:gd name="T41" fmla="*/ 4 h 50"/>
                  <a:gd name="T42" fmla="*/ 48 w 51"/>
                  <a:gd name="T43" fmla="*/ 0 h 50"/>
                  <a:gd name="T44" fmla="*/ 0 w 51"/>
                  <a:gd name="T45" fmla="*/ 33 h 5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51"/>
                  <a:gd name="T70" fmla="*/ 0 h 50"/>
                  <a:gd name="T71" fmla="*/ 51 w 51"/>
                  <a:gd name="T72" fmla="*/ 50 h 5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51" h="50">
                    <a:moveTo>
                      <a:pt x="0" y="33"/>
                    </a:moveTo>
                    <a:lnTo>
                      <a:pt x="0" y="37"/>
                    </a:lnTo>
                    <a:lnTo>
                      <a:pt x="4" y="37"/>
                    </a:lnTo>
                    <a:lnTo>
                      <a:pt x="10" y="38"/>
                    </a:lnTo>
                    <a:lnTo>
                      <a:pt x="15" y="41"/>
                    </a:lnTo>
                    <a:lnTo>
                      <a:pt x="19" y="43"/>
                    </a:lnTo>
                    <a:lnTo>
                      <a:pt x="22" y="44"/>
                    </a:lnTo>
                    <a:lnTo>
                      <a:pt x="25" y="46"/>
                    </a:lnTo>
                    <a:lnTo>
                      <a:pt x="29" y="49"/>
                    </a:lnTo>
                    <a:lnTo>
                      <a:pt x="27" y="45"/>
                    </a:lnTo>
                    <a:lnTo>
                      <a:pt x="28" y="43"/>
                    </a:lnTo>
                    <a:lnTo>
                      <a:pt x="29" y="37"/>
                    </a:lnTo>
                    <a:lnTo>
                      <a:pt x="31" y="32"/>
                    </a:lnTo>
                    <a:lnTo>
                      <a:pt x="31" y="26"/>
                    </a:lnTo>
                    <a:lnTo>
                      <a:pt x="33" y="23"/>
                    </a:lnTo>
                    <a:lnTo>
                      <a:pt x="35" y="19"/>
                    </a:lnTo>
                    <a:lnTo>
                      <a:pt x="38" y="15"/>
                    </a:lnTo>
                    <a:lnTo>
                      <a:pt x="39" y="12"/>
                    </a:lnTo>
                    <a:lnTo>
                      <a:pt x="43" y="8"/>
                    </a:lnTo>
                    <a:lnTo>
                      <a:pt x="46" y="6"/>
                    </a:lnTo>
                    <a:lnTo>
                      <a:pt x="50" y="4"/>
                    </a:lnTo>
                    <a:lnTo>
                      <a:pt x="48" y="0"/>
                    </a:lnTo>
                    <a:lnTo>
                      <a:pt x="0" y="33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7" name="Freeform 41"/>
              <p:cNvSpPr>
                <a:spLocks/>
              </p:cNvSpPr>
              <p:nvPr/>
            </p:nvSpPr>
            <p:spPr bwMode="auto">
              <a:xfrm>
                <a:off x="4232" y="1210"/>
                <a:ext cx="36" cy="37"/>
              </a:xfrm>
              <a:custGeom>
                <a:avLst/>
                <a:gdLst>
                  <a:gd name="T0" fmla="*/ 27 w 36"/>
                  <a:gd name="T1" fmla="*/ 3 h 37"/>
                  <a:gd name="T2" fmla="*/ 29 w 36"/>
                  <a:gd name="T3" fmla="*/ 7 h 37"/>
                  <a:gd name="T4" fmla="*/ 31 w 36"/>
                  <a:gd name="T5" fmla="*/ 7 h 37"/>
                  <a:gd name="T6" fmla="*/ 32 w 36"/>
                  <a:gd name="T7" fmla="*/ 9 h 37"/>
                  <a:gd name="T8" fmla="*/ 34 w 36"/>
                  <a:gd name="T9" fmla="*/ 13 h 37"/>
                  <a:gd name="T10" fmla="*/ 34 w 36"/>
                  <a:gd name="T11" fmla="*/ 15 h 37"/>
                  <a:gd name="T12" fmla="*/ 35 w 36"/>
                  <a:gd name="T13" fmla="*/ 17 h 37"/>
                  <a:gd name="T14" fmla="*/ 34 w 36"/>
                  <a:gd name="T15" fmla="*/ 20 h 37"/>
                  <a:gd name="T16" fmla="*/ 34 w 36"/>
                  <a:gd name="T17" fmla="*/ 24 h 37"/>
                  <a:gd name="T18" fmla="*/ 33 w 36"/>
                  <a:gd name="T19" fmla="*/ 27 h 37"/>
                  <a:gd name="T20" fmla="*/ 32 w 36"/>
                  <a:gd name="T21" fmla="*/ 28 h 37"/>
                  <a:gd name="T22" fmla="*/ 29 w 36"/>
                  <a:gd name="T23" fmla="*/ 32 h 37"/>
                  <a:gd name="T24" fmla="*/ 26 w 36"/>
                  <a:gd name="T25" fmla="*/ 34 h 37"/>
                  <a:gd name="T26" fmla="*/ 24 w 36"/>
                  <a:gd name="T27" fmla="*/ 35 h 37"/>
                  <a:gd name="T28" fmla="*/ 21 w 36"/>
                  <a:gd name="T29" fmla="*/ 34 h 37"/>
                  <a:gd name="T30" fmla="*/ 18 w 36"/>
                  <a:gd name="T31" fmla="*/ 36 h 37"/>
                  <a:gd name="T32" fmla="*/ 15 w 36"/>
                  <a:gd name="T33" fmla="*/ 35 h 37"/>
                  <a:gd name="T34" fmla="*/ 13 w 36"/>
                  <a:gd name="T35" fmla="*/ 36 h 37"/>
                  <a:gd name="T36" fmla="*/ 10 w 36"/>
                  <a:gd name="T37" fmla="*/ 34 h 37"/>
                  <a:gd name="T38" fmla="*/ 7 w 36"/>
                  <a:gd name="T39" fmla="*/ 33 h 37"/>
                  <a:gd name="T40" fmla="*/ 6 w 36"/>
                  <a:gd name="T41" fmla="*/ 31 h 37"/>
                  <a:gd name="T42" fmla="*/ 2 w 36"/>
                  <a:gd name="T43" fmla="*/ 29 h 37"/>
                  <a:gd name="T44" fmla="*/ 1 w 36"/>
                  <a:gd name="T45" fmla="*/ 27 h 37"/>
                  <a:gd name="T46" fmla="*/ 0 w 36"/>
                  <a:gd name="T47" fmla="*/ 25 h 37"/>
                  <a:gd name="T48" fmla="*/ 0 w 36"/>
                  <a:gd name="T49" fmla="*/ 21 h 37"/>
                  <a:gd name="T50" fmla="*/ 1 w 36"/>
                  <a:gd name="T51" fmla="*/ 18 h 37"/>
                  <a:gd name="T52" fmla="*/ 0 w 36"/>
                  <a:gd name="T53" fmla="*/ 17 h 37"/>
                  <a:gd name="T54" fmla="*/ 0 w 36"/>
                  <a:gd name="T55" fmla="*/ 14 h 37"/>
                  <a:gd name="T56" fmla="*/ 1 w 36"/>
                  <a:gd name="T57" fmla="*/ 11 h 37"/>
                  <a:gd name="T58" fmla="*/ 2 w 36"/>
                  <a:gd name="T59" fmla="*/ 8 h 37"/>
                  <a:gd name="T60" fmla="*/ 5 w 36"/>
                  <a:gd name="T61" fmla="*/ 6 h 37"/>
                  <a:gd name="T62" fmla="*/ 7 w 36"/>
                  <a:gd name="T63" fmla="*/ 5 h 37"/>
                  <a:gd name="T64" fmla="*/ 10 w 36"/>
                  <a:gd name="T65" fmla="*/ 3 h 37"/>
                  <a:gd name="T66" fmla="*/ 12 w 36"/>
                  <a:gd name="T67" fmla="*/ 2 h 37"/>
                  <a:gd name="T68" fmla="*/ 16 w 36"/>
                  <a:gd name="T69" fmla="*/ 0 h 37"/>
                  <a:gd name="T70" fmla="*/ 18 w 36"/>
                  <a:gd name="T71" fmla="*/ 1 h 37"/>
                  <a:gd name="T72" fmla="*/ 21 w 36"/>
                  <a:gd name="T73" fmla="*/ 2 h 37"/>
                  <a:gd name="T74" fmla="*/ 24 w 36"/>
                  <a:gd name="T75" fmla="*/ 3 h 37"/>
                  <a:gd name="T76" fmla="*/ 27 w 36"/>
                  <a:gd name="T77" fmla="*/ 3 h 3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6"/>
                  <a:gd name="T118" fmla="*/ 0 h 37"/>
                  <a:gd name="T119" fmla="*/ 36 w 36"/>
                  <a:gd name="T120" fmla="*/ 37 h 3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6" h="37">
                    <a:moveTo>
                      <a:pt x="27" y="3"/>
                    </a:moveTo>
                    <a:lnTo>
                      <a:pt x="29" y="7"/>
                    </a:lnTo>
                    <a:lnTo>
                      <a:pt x="31" y="7"/>
                    </a:lnTo>
                    <a:lnTo>
                      <a:pt x="32" y="9"/>
                    </a:lnTo>
                    <a:lnTo>
                      <a:pt x="34" y="13"/>
                    </a:lnTo>
                    <a:lnTo>
                      <a:pt x="34" y="15"/>
                    </a:lnTo>
                    <a:lnTo>
                      <a:pt x="35" y="17"/>
                    </a:lnTo>
                    <a:lnTo>
                      <a:pt x="34" y="20"/>
                    </a:lnTo>
                    <a:lnTo>
                      <a:pt x="34" y="24"/>
                    </a:lnTo>
                    <a:lnTo>
                      <a:pt x="33" y="27"/>
                    </a:lnTo>
                    <a:lnTo>
                      <a:pt x="32" y="28"/>
                    </a:lnTo>
                    <a:lnTo>
                      <a:pt x="29" y="32"/>
                    </a:lnTo>
                    <a:lnTo>
                      <a:pt x="26" y="34"/>
                    </a:lnTo>
                    <a:lnTo>
                      <a:pt x="24" y="35"/>
                    </a:lnTo>
                    <a:lnTo>
                      <a:pt x="21" y="34"/>
                    </a:lnTo>
                    <a:lnTo>
                      <a:pt x="18" y="36"/>
                    </a:lnTo>
                    <a:lnTo>
                      <a:pt x="15" y="35"/>
                    </a:lnTo>
                    <a:lnTo>
                      <a:pt x="13" y="36"/>
                    </a:lnTo>
                    <a:lnTo>
                      <a:pt x="10" y="34"/>
                    </a:lnTo>
                    <a:lnTo>
                      <a:pt x="7" y="33"/>
                    </a:lnTo>
                    <a:lnTo>
                      <a:pt x="6" y="31"/>
                    </a:lnTo>
                    <a:lnTo>
                      <a:pt x="2" y="29"/>
                    </a:lnTo>
                    <a:lnTo>
                      <a:pt x="1" y="27"/>
                    </a:lnTo>
                    <a:lnTo>
                      <a:pt x="0" y="25"/>
                    </a:lnTo>
                    <a:lnTo>
                      <a:pt x="0" y="21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1" y="11"/>
                    </a:lnTo>
                    <a:lnTo>
                      <a:pt x="2" y="8"/>
                    </a:lnTo>
                    <a:lnTo>
                      <a:pt x="5" y="6"/>
                    </a:lnTo>
                    <a:lnTo>
                      <a:pt x="7" y="5"/>
                    </a:lnTo>
                    <a:lnTo>
                      <a:pt x="10" y="3"/>
                    </a:lnTo>
                    <a:lnTo>
                      <a:pt x="12" y="2"/>
                    </a:lnTo>
                    <a:lnTo>
                      <a:pt x="16" y="0"/>
                    </a:lnTo>
                    <a:lnTo>
                      <a:pt x="18" y="1"/>
                    </a:lnTo>
                    <a:lnTo>
                      <a:pt x="21" y="2"/>
                    </a:lnTo>
                    <a:lnTo>
                      <a:pt x="24" y="3"/>
                    </a:lnTo>
                    <a:lnTo>
                      <a:pt x="27" y="3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42"/>
              <p:cNvSpPr>
                <a:spLocks/>
              </p:cNvSpPr>
              <p:nvPr/>
            </p:nvSpPr>
            <p:spPr bwMode="auto">
              <a:xfrm>
                <a:off x="4243" y="1222"/>
                <a:ext cx="17" cy="17"/>
              </a:xfrm>
              <a:custGeom>
                <a:avLst/>
                <a:gdLst>
                  <a:gd name="T0" fmla="*/ 0 w 17"/>
                  <a:gd name="T1" fmla="*/ 8 h 17"/>
                  <a:gd name="T2" fmla="*/ 0 w 17"/>
                  <a:gd name="T3" fmla="*/ 6 h 17"/>
                  <a:gd name="T4" fmla="*/ 2 w 17"/>
                  <a:gd name="T5" fmla="*/ 4 h 17"/>
                  <a:gd name="T6" fmla="*/ 1 w 17"/>
                  <a:gd name="T7" fmla="*/ 2 h 17"/>
                  <a:gd name="T8" fmla="*/ 4 w 17"/>
                  <a:gd name="T9" fmla="*/ 1 h 17"/>
                  <a:gd name="T10" fmla="*/ 5 w 17"/>
                  <a:gd name="T11" fmla="*/ 0 h 17"/>
                  <a:gd name="T12" fmla="*/ 9 w 17"/>
                  <a:gd name="T13" fmla="*/ 1 h 17"/>
                  <a:gd name="T14" fmla="*/ 10 w 17"/>
                  <a:gd name="T15" fmla="*/ 2 h 17"/>
                  <a:gd name="T16" fmla="*/ 13 w 17"/>
                  <a:gd name="T17" fmla="*/ 1 h 17"/>
                  <a:gd name="T18" fmla="*/ 14 w 17"/>
                  <a:gd name="T19" fmla="*/ 3 h 17"/>
                  <a:gd name="T20" fmla="*/ 16 w 17"/>
                  <a:gd name="T21" fmla="*/ 6 h 17"/>
                  <a:gd name="T22" fmla="*/ 14 w 17"/>
                  <a:gd name="T23" fmla="*/ 9 h 17"/>
                  <a:gd name="T24" fmla="*/ 13 w 17"/>
                  <a:gd name="T25" fmla="*/ 12 h 17"/>
                  <a:gd name="T26" fmla="*/ 12 w 17"/>
                  <a:gd name="T27" fmla="*/ 13 h 17"/>
                  <a:gd name="T28" fmla="*/ 9 w 17"/>
                  <a:gd name="T29" fmla="*/ 14 h 17"/>
                  <a:gd name="T30" fmla="*/ 5 w 17"/>
                  <a:gd name="T31" fmla="*/ 14 h 17"/>
                  <a:gd name="T32" fmla="*/ 4 w 17"/>
                  <a:gd name="T33" fmla="*/ 16 h 17"/>
                  <a:gd name="T34" fmla="*/ 2 w 17"/>
                  <a:gd name="T35" fmla="*/ 13 h 17"/>
                  <a:gd name="T36" fmla="*/ 1 w 17"/>
                  <a:gd name="T37" fmla="*/ 11 h 17"/>
                  <a:gd name="T38" fmla="*/ 0 w 17"/>
                  <a:gd name="T39" fmla="*/ 8 h 1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"/>
                  <a:gd name="T61" fmla="*/ 0 h 17"/>
                  <a:gd name="T62" fmla="*/ 17 w 17"/>
                  <a:gd name="T63" fmla="*/ 17 h 1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" h="17">
                    <a:moveTo>
                      <a:pt x="0" y="8"/>
                    </a:moveTo>
                    <a:lnTo>
                      <a:pt x="0" y="6"/>
                    </a:lnTo>
                    <a:lnTo>
                      <a:pt x="2" y="4"/>
                    </a:lnTo>
                    <a:lnTo>
                      <a:pt x="1" y="2"/>
                    </a:lnTo>
                    <a:lnTo>
                      <a:pt x="4" y="1"/>
                    </a:lnTo>
                    <a:lnTo>
                      <a:pt x="5" y="0"/>
                    </a:lnTo>
                    <a:lnTo>
                      <a:pt x="9" y="1"/>
                    </a:lnTo>
                    <a:lnTo>
                      <a:pt x="10" y="2"/>
                    </a:lnTo>
                    <a:lnTo>
                      <a:pt x="13" y="1"/>
                    </a:lnTo>
                    <a:lnTo>
                      <a:pt x="14" y="3"/>
                    </a:lnTo>
                    <a:lnTo>
                      <a:pt x="16" y="6"/>
                    </a:lnTo>
                    <a:lnTo>
                      <a:pt x="14" y="9"/>
                    </a:lnTo>
                    <a:lnTo>
                      <a:pt x="13" y="12"/>
                    </a:lnTo>
                    <a:lnTo>
                      <a:pt x="12" y="13"/>
                    </a:lnTo>
                    <a:lnTo>
                      <a:pt x="9" y="14"/>
                    </a:lnTo>
                    <a:lnTo>
                      <a:pt x="5" y="14"/>
                    </a:lnTo>
                    <a:lnTo>
                      <a:pt x="4" y="16"/>
                    </a:lnTo>
                    <a:lnTo>
                      <a:pt x="2" y="13"/>
                    </a:lnTo>
                    <a:lnTo>
                      <a:pt x="1" y="11"/>
                    </a:lnTo>
                    <a:lnTo>
                      <a:pt x="0" y="8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43"/>
              <p:cNvSpPr>
                <a:spLocks/>
              </p:cNvSpPr>
              <p:nvPr/>
            </p:nvSpPr>
            <p:spPr bwMode="auto">
              <a:xfrm>
                <a:off x="4215" y="1192"/>
                <a:ext cx="69" cy="72"/>
              </a:xfrm>
              <a:custGeom>
                <a:avLst/>
                <a:gdLst>
                  <a:gd name="T0" fmla="*/ 19 w 69"/>
                  <a:gd name="T1" fmla="*/ 47 h 72"/>
                  <a:gd name="T2" fmla="*/ 24 w 69"/>
                  <a:gd name="T3" fmla="*/ 51 h 72"/>
                  <a:gd name="T4" fmla="*/ 30 w 69"/>
                  <a:gd name="T5" fmla="*/ 54 h 72"/>
                  <a:gd name="T6" fmla="*/ 35 w 69"/>
                  <a:gd name="T7" fmla="*/ 54 h 72"/>
                  <a:gd name="T8" fmla="*/ 41 w 69"/>
                  <a:gd name="T9" fmla="*/ 53 h 72"/>
                  <a:gd name="T10" fmla="*/ 46 w 69"/>
                  <a:gd name="T11" fmla="*/ 50 h 72"/>
                  <a:gd name="T12" fmla="*/ 49 w 69"/>
                  <a:gd name="T13" fmla="*/ 46 h 72"/>
                  <a:gd name="T14" fmla="*/ 51 w 69"/>
                  <a:gd name="T15" fmla="*/ 38 h 72"/>
                  <a:gd name="T16" fmla="*/ 51 w 69"/>
                  <a:gd name="T17" fmla="*/ 33 h 72"/>
                  <a:gd name="T18" fmla="*/ 49 w 69"/>
                  <a:gd name="T19" fmla="*/ 27 h 72"/>
                  <a:gd name="T20" fmla="*/ 46 w 69"/>
                  <a:gd name="T21" fmla="*/ 25 h 72"/>
                  <a:gd name="T22" fmla="*/ 41 w 69"/>
                  <a:gd name="T23" fmla="*/ 21 h 72"/>
                  <a:gd name="T24" fmla="*/ 35 w 69"/>
                  <a:gd name="T25" fmla="*/ 19 h 72"/>
                  <a:gd name="T26" fmla="*/ 29 w 69"/>
                  <a:gd name="T27" fmla="*/ 20 h 72"/>
                  <a:gd name="T28" fmla="*/ 24 w 69"/>
                  <a:gd name="T29" fmla="*/ 23 h 72"/>
                  <a:gd name="T30" fmla="*/ 19 w 69"/>
                  <a:gd name="T31" fmla="*/ 26 h 72"/>
                  <a:gd name="T32" fmla="*/ 17 w 69"/>
                  <a:gd name="T33" fmla="*/ 32 h 72"/>
                  <a:gd name="T34" fmla="*/ 18 w 69"/>
                  <a:gd name="T35" fmla="*/ 36 h 72"/>
                  <a:gd name="T36" fmla="*/ 17 w 69"/>
                  <a:gd name="T37" fmla="*/ 43 h 72"/>
                  <a:gd name="T38" fmla="*/ 4 w 69"/>
                  <a:gd name="T39" fmla="*/ 53 h 72"/>
                  <a:gd name="T40" fmla="*/ 0 w 69"/>
                  <a:gd name="T41" fmla="*/ 46 h 72"/>
                  <a:gd name="T42" fmla="*/ 0 w 69"/>
                  <a:gd name="T43" fmla="*/ 37 h 72"/>
                  <a:gd name="T44" fmla="*/ 0 w 69"/>
                  <a:gd name="T45" fmla="*/ 30 h 72"/>
                  <a:gd name="T46" fmla="*/ 2 w 69"/>
                  <a:gd name="T47" fmla="*/ 22 h 72"/>
                  <a:gd name="T48" fmla="*/ 7 w 69"/>
                  <a:gd name="T49" fmla="*/ 14 h 72"/>
                  <a:gd name="T50" fmla="*/ 13 w 69"/>
                  <a:gd name="T51" fmla="*/ 8 h 72"/>
                  <a:gd name="T52" fmla="*/ 22 w 69"/>
                  <a:gd name="T53" fmla="*/ 3 h 72"/>
                  <a:gd name="T54" fmla="*/ 32 w 69"/>
                  <a:gd name="T55" fmla="*/ 0 h 72"/>
                  <a:gd name="T56" fmla="*/ 40 w 69"/>
                  <a:gd name="T57" fmla="*/ 3 h 72"/>
                  <a:gd name="T58" fmla="*/ 47 w 69"/>
                  <a:gd name="T59" fmla="*/ 3 h 72"/>
                  <a:gd name="T60" fmla="*/ 56 w 69"/>
                  <a:gd name="T61" fmla="*/ 10 h 72"/>
                  <a:gd name="T62" fmla="*/ 61 w 69"/>
                  <a:gd name="T63" fmla="*/ 14 h 72"/>
                  <a:gd name="T64" fmla="*/ 65 w 69"/>
                  <a:gd name="T65" fmla="*/ 21 h 72"/>
                  <a:gd name="T66" fmla="*/ 67 w 69"/>
                  <a:gd name="T67" fmla="*/ 29 h 72"/>
                  <a:gd name="T68" fmla="*/ 67 w 69"/>
                  <a:gd name="T69" fmla="*/ 38 h 72"/>
                  <a:gd name="T70" fmla="*/ 66 w 69"/>
                  <a:gd name="T71" fmla="*/ 45 h 72"/>
                  <a:gd name="T72" fmla="*/ 63 w 69"/>
                  <a:gd name="T73" fmla="*/ 51 h 72"/>
                  <a:gd name="T74" fmla="*/ 59 w 69"/>
                  <a:gd name="T75" fmla="*/ 61 h 72"/>
                  <a:gd name="T76" fmla="*/ 52 w 69"/>
                  <a:gd name="T77" fmla="*/ 65 h 72"/>
                  <a:gd name="T78" fmla="*/ 46 w 69"/>
                  <a:gd name="T79" fmla="*/ 69 h 72"/>
                  <a:gd name="T80" fmla="*/ 38 w 69"/>
                  <a:gd name="T81" fmla="*/ 71 h 72"/>
                  <a:gd name="T82" fmla="*/ 30 w 69"/>
                  <a:gd name="T83" fmla="*/ 70 h 72"/>
                  <a:gd name="T84" fmla="*/ 22 w 69"/>
                  <a:gd name="T85" fmla="*/ 68 h 72"/>
                  <a:gd name="T86" fmla="*/ 15 w 69"/>
                  <a:gd name="T87" fmla="*/ 63 h 72"/>
                  <a:gd name="T88" fmla="*/ 8 w 69"/>
                  <a:gd name="T89" fmla="*/ 60 h 72"/>
                  <a:gd name="T90" fmla="*/ 4 w 69"/>
                  <a:gd name="T91" fmla="*/ 53 h 7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9"/>
                  <a:gd name="T139" fmla="*/ 0 h 72"/>
                  <a:gd name="T140" fmla="*/ 69 w 69"/>
                  <a:gd name="T141" fmla="*/ 72 h 7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9" h="72">
                    <a:moveTo>
                      <a:pt x="18" y="45"/>
                    </a:moveTo>
                    <a:lnTo>
                      <a:pt x="19" y="47"/>
                    </a:lnTo>
                    <a:lnTo>
                      <a:pt x="23" y="49"/>
                    </a:lnTo>
                    <a:lnTo>
                      <a:pt x="24" y="51"/>
                    </a:lnTo>
                    <a:lnTo>
                      <a:pt x="27" y="52"/>
                    </a:lnTo>
                    <a:lnTo>
                      <a:pt x="30" y="54"/>
                    </a:lnTo>
                    <a:lnTo>
                      <a:pt x="32" y="53"/>
                    </a:lnTo>
                    <a:lnTo>
                      <a:pt x="35" y="54"/>
                    </a:lnTo>
                    <a:lnTo>
                      <a:pt x="38" y="52"/>
                    </a:lnTo>
                    <a:lnTo>
                      <a:pt x="41" y="53"/>
                    </a:lnTo>
                    <a:lnTo>
                      <a:pt x="43" y="52"/>
                    </a:lnTo>
                    <a:lnTo>
                      <a:pt x="46" y="50"/>
                    </a:lnTo>
                    <a:lnTo>
                      <a:pt x="47" y="47"/>
                    </a:lnTo>
                    <a:lnTo>
                      <a:pt x="49" y="46"/>
                    </a:lnTo>
                    <a:lnTo>
                      <a:pt x="51" y="42"/>
                    </a:lnTo>
                    <a:lnTo>
                      <a:pt x="51" y="38"/>
                    </a:lnTo>
                    <a:lnTo>
                      <a:pt x="52" y="35"/>
                    </a:lnTo>
                    <a:lnTo>
                      <a:pt x="51" y="33"/>
                    </a:lnTo>
                    <a:lnTo>
                      <a:pt x="51" y="31"/>
                    </a:lnTo>
                    <a:lnTo>
                      <a:pt x="49" y="27"/>
                    </a:lnTo>
                    <a:lnTo>
                      <a:pt x="48" y="25"/>
                    </a:lnTo>
                    <a:lnTo>
                      <a:pt x="46" y="25"/>
                    </a:lnTo>
                    <a:lnTo>
                      <a:pt x="44" y="21"/>
                    </a:lnTo>
                    <a:lnTo>
                      <a:pt x="41" y="21"/>
                    </a:lnTo>
                    <a:lnTo>
                      <a:pt x="38" y="20"/>
                    </a:lnTo>
                    <a:lnTo>
                      <a:pt x="35" y="19"/>
                    </a:lnTo>
                    <a:lnTo>
                      <a:pt x="31" y="19"/>
                    </a:lnTo>
                    <a:lnTo>
                      <a:pt x="29" y="20"/>
                    </a:lnTo>
                    <a:lnTo>
                      <a:pt x="27" y="21"/>
                    </a:lnTo>
                    <a:lnTo>
                      <a:pt x="24" y="23"/>
                    </a:lnTo>
                    <a:lnTo>
                      <a:pt x="22" y="24"/>
                    </a:lnTo>
                    <a:lnTo>
                      <a:pt x="19" y="26"/>
                    </a:lnTo>
                    <a:lnTo>
                      <a:pt x="18" y="29"/>
                    </a:lnTo>
                    <a:lnTo>
                      <a:pt x="17" y="32"/>
                    </a:lnTo>
                    <a:lnTo>
                      <a:pt x="17" y="35"/>
                    </a:lnTo>
                    <a:lnTo>
                      <a:pt x="18" y="36"/>
                    </a:lnTo>
                    <a:lnTo>
                      <a:pt x="17" y="39"/>
                    </a:lnTo>
                    <a:lnTo>
                      <a:pt x="17" y="43"/>
                    </a:lnTo>
                    <a:lnTo>
                      <a:pt x="18" y="45"/>
                    </a:lnTo>
                    <a:lnTo>
                      <a:pt x="4" y="53"/>
                    </a:lnTo>
                    <a:lnTo>
                      <a:pt x="2" y="50"/>
                    </a:lnTo>
                    <a:lnTo>
                      <a:pt x="0" y="46"/>
                    </a:lnTo>
                    <a:lnTo>
                      <a:pt x="0" y="42"/>
                    </a:lnTo>
                    <a:lnTo>
                      <a:pt x="0" y="37"/>
                    </a:lnTo>
                    <a:lnTo>
                      <a:pt x="0" y="35"/>
                    </a:lnTo>
                    <a:lnTo>
                      <a:pt x="0" y="30"/>
                    </a:lnTo>
                    <a:lnTo>
                      <a:pt x="1" y="27"/>
                    </a:lnTo>
                    <a:lnTo>
                      <a:pt x="2" y="22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10" y="10"/>
                    </a:lnTo>
                    <a:lnTo>
                      <a:pt x="13" y="8"/>
                    </a:lnTo>
                    <a:lnTo>
                      <a:pt x="18" y="5"/>
                    </a:lnTo>
                    <a:lnTo>
                      <a:pt x="22" y="3"/>
                    </a:lnTo>
                    <a:lnTo>
                      <a:pt x="28" y="2"/>
                    </a:lnTo>
                    <a:lnTo>
                      <a:pt x="32" y="0"/>
                    </a:lnTo>
                    <a:lnTo>
                      <a:pt x="35" y="3"/>
                    </a:lnTo>
                    <a:lnTo>
                      <a:pt x="40" y="3"/>
                    </a:lnTo>
                    <a:lnTo>
                      <a:pt x="43" y="5"/>
                    </a:lnTo>
                    <a:lnTo>
                      <a:pt x="47" y="3"/>
                    </a:lnTo>
                    <a:lnTo>
                      <a:pt x="53" y="7"/>
                    </a:lnTo>
                    <a:lnTo>
                      <a:pt x="56" y="10"/>
                    </a:lnTo>
                    <a:lnTo>
                      <a:pt x="57" y="12"/>
                    </a:lnTo>
                    <a:lnTo>
                      <a:pt x="61" y="14"/>
                    </a:lnTo>
                    <a:lnTo>
                      <a:pt x="63" y="17"/>
                    </a:lnTo>
                    <a:lnTo>
                      <a:pt x="65" y="21"/>
                    </a:lnTo>
                    <a:lnTo>
                      <a:pt x="65" y="25"/>
                    </a:lnTo>
                    <a:lnTo>
                      <a:pt x="67" y="29"/>
                    </a:lnTo>
                    <a:lnTo>
                      <a:pt x="68" y="33"/>
                    </a:lnTo>
                    <a:lnTo>
                      <a:pt x="67" y="38"/>
                    </a:lnTo>
                    <a:lnTo>
                      <a:pt x="67" y="42"/>
                    </a:lnTo>
                    <a:lnTo>
                      <a:pt x="66" y="45"/>
                    </a:lnTo>
                    <a:lnTo>
                      <a:pt x="66" y="48"/>
                    </a:lnTo>
                    <a:lnTo>
                      <a:pt x="63" y="51"/>
                    </a:lnTo>
                    <a:lnTo>
                      <a:pt x="62" y="57"/>
                    </a:lnTo>
                    <a:lnTo>
                      <a:pt x="59" y="61"/>
                    </a:lnTo>
                    <a:lnTo>
                      <a:pt x="56" y="63"/>
                    </a:lnTo>
                    <a:lnTo>
                      <a:pt x="52" y="65"/>
                    </a:lnTo>
                    <a:lnTo>
                      <a:pt x="49" y="67"/>
                    </a:lnTo>
                    <a:lnTo>
                      <a:pt x="46" y="69"/>
                    </a:lnTo>
                    <a:lnTo>
                      <a:pt x="42" y="71"/>
                    </a:lnTo>
                    <a:lnTo>
                      <a:pt x="38" y="71"/>
                    </a:lnTo>
                    <a:lnTo>
                      <a:pt x="35" y="70"/>
                    </a:lnTo>
                    <a:lnTo>
                      <a:pt x="30" y="70"/>
                    </a:lnTo>
                    <a:lnTo>
                      <a:pt x="25" y="69"/>
                    </a:lnTo>
                    <a:lnTo>
                      <a:pt x="22" y="68"/>
                    </a:lnTo>
                    <a:lnTo>
                      <a:pt x="18" y="66"/>
                    </a:lnTo>
                    <a:lnTo>
                      <a:pt x="15" y="63"/>
                    </a:lnTo>
                    <a:lnTo>
                      <a:pt x="12" y="63"/>
                    </a:lnTo>
                    <a:lnTo>
                      <a:pt x="8" y="60"/>
                    </a:lnTo>
                    <a:lnTo>
                      <a:pt x="6" y="57"/>
                    </a:lnTo>
                    <a:lnTo>
                      <a:pt x="4" y="53"/>
                    </a:lnTo>
                    <a:lnTo>
                      <a:pt x="18" y="45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44"/>
              <p:cNvSpPr>
                <a:spLocks/>
              </p:cNvSpPr>
              <p:nvPr/>
            </p:nvSpPr>
            <p:spPr bwMode="auto">
              <a:xfrm>
                <a:off x="4054" y="1313"/>
                <a:ext cx="37" cy="37"/>
              </a:xfrm>
              <a:custGeom>
                <a:avLst/>
                <a:gdLst>
                  <a:gd name="T0" fmla="*/ 26 w 37"/>
                  <a:gd name="T1" fmla="*/ 3 h 37"/>
                  <a:gd name="T2" fmla="*/ 30 w 37"/>
                  <a:gd name="T3" fmla="*/ 6 h 37"/>
                  <a:gd name="T4" fmla="*/ 31 w 37"/>
                  <a:gd name="T5" fmla="*/ 7 h 37"/>
                  <a:gd name="T6" fmla="*/ 33 w 37"/>
                  <a:gd name="T7" fmla="*/ 11 h 37"/>
                  <a:gd name="T8" fmla="*/ 34 w 37"/>
                  <a:gd name="T9" fmla="*/ 13 h 37"/>
                  <a:gd name="T10" fmla="*/ 35 w 37"/>
                  <a:gd name="T11" fmla="*/ 14 h 37"/>
                  <a:gd name="T12" fmla="*/ 35 w 37"/>
                  <a:gd name="T13" fmla="*/ 19 h 37"/>
                  <a:gd name="T14" fmla="*/ 36 w 37"/>
                  <a:gd name="T15" fmla="*/ 21 h 37"/>
                  <a:gd name="T16" fmla="*/ 35 w 37"/>
                  <a:gd name="T17" fmla="*/ 23 h 37"/>
                  <a:gd name="T18" fmla="*/ 33 w 37"/>
                  <a:gd name="T19" fmla="*/ 27 h 37"/>
                  <a:gd name="T20" fmla="*/ 31 w 37"/>
                  <a:gd name="T21" fmla="*/ 28 h 37"/>
                  <a:gd name="T22" fmla="*/ 30 w 37"/>
                  <a:gd name="T23" fmla="*/ 31 h 37"/>
                  <a:gd name="T24" fmla="*/ 28 w 37"/>
                  <a:gd name="T25" fmla="*/ 35 h 37"/>
                  <a:gd name="T26" fmla="*/ 25 w 37"/>
                  <a:gd name="T27" fmla="*/ 34 h 37"/>
                  <a:gd name="T28" fmla="*/ 22 w 37"/>
                  <a:gd name="T29" fmla="*/ 36 h 37"/>
                  <a:gd name="T30" fmla="*/ 19 w 37"/>
                  <a:gd name="T31" fmla="*/ 35 h 37"/>
                  <a:gd name="T32" fmla="*/ 16 w 37"/>
                  <a:gd name="T33" fmla="*/ 34 h 37"/>
                  <a:gd name="T34" fmla="*/ 15 w 37"/>
                  <a:gd name="T35" fmla="*/ 35 h 37"/>
                  <a:gd name="T36" fmla="*/ 12 w 37"/>
                  <a:gd name="T37" fmla="*/ 35 h 37"/>
                  <a:gd name="T38" fmla="*/ 8 w 37"/>
                  <a:gd name="T39" fmla="*/ 32 h 37"/>
                  <a:gd name="T40" fmla="*/ 5 w 37"/>
                  <a:gd name="T41" fmla="*/ 31 h 37"/>
                  <a:gd name="T42" fmla="*/ 4 w 37"/>
                  <a:gd name="T43" fmla="*/ 30 h 37"/>
                  <a:gd name="T44" fmla="*/ 2 w 37"/>
                  <a:gd name="T45" fmla="*/ 26 h 37"/>
                  <a:gd name="T46" fmla="*/ 1 w 37"/>
                  <a:gd name="T47" fmla="*/ 24 h 37"/>
                  <a:gd name="T48" fmla="*/ 0 w 37"/>
                  <a:gd name="T49" fmla="*/ 23 h 37"/>
                  <a:gd name="T50" fmla="*/ 0 w 37"/>
                  <a:gd name="T51" fmla="*/ 18 h 37"/>
                  <a:gd name="T52" fmla="*/ 1 w 37"/>
                  <a:gd name="T53" fmla="*/ 16 h 37"/>
                  <a:gd name="T54" fmla="*/ 2 w 37"/>
                  <a:gd name="T55" fmla="*/ 13 h 37"/>
                  <a:gd name="T56" fmla="*/ 2 w 37"/>
                  <a:gd name="T57" fmla="*/ 10 h 37"/>
                  <a:gd name="T58" fmla="*/ 4 w 37"/>
                  <a:gd name="T59" fmla="*/ 9 h 37"/>
                  <a:gd name="T60" fmla="*/ 5 w 37"/>
                  <a:gd name="T61" fmla="*/ 6 h 37"/>
                  <a:gd name="T62" fmla="*/ 8 w 37"/>
                  <a:gd name="T63" fmla="*/ 4 h 37"/>
                  <a:gd name="T64" fmla="*/ 12 w 37"/>
                  <a:gd name="T65" fmla="*/ 2 h 37"/>
                  <a:gd name="T66" fmla="*/ 13 w 37"/>
                  <a:gd name="T67" fmla="*/ 1 h 37"/>
                  <a:gd name="T68" fmla="*/ 16 w 37"/>
                  <a:gd name="T69" fmla="*/ 2 h 37"/>
                  <a:gd name="T70" fmla="*/ 20 w 37"/>
                  <a:gd name="T71" fmla="*/ 0 h 37"/>
                  <a:gd name="T72" fmla="*/ 22 w 37"/>
                  <a:gd name="T73" fmla="*/ 1 h 37"/>
                  <a:gd name="T74" fmla="*/ 25 w 37"/>
                  <a:gd name="T75" fmla="*/ 2 h 37"/>
                  <a:gd name="T76" fmla="*/ 26 w 37"/>
                  <a:gd name="T77" fmla="*/ 3 h 3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7"/>
                  <a:gd name="T118" fmla="*/ 0 h 37"/>
                  <a:gd name="T119" fmla="*/ 37 w 37"/>
                  <a:gd name="T120" fmla="*/ 37 h 3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7" h="37">
                    <a:moveTo>
                      <a:pt x="26" y="3"/>
                    </a:moveTo>
                    <a:lnTo>
                      <a:pt x="30" y="6"/>
                    </a:lnTo>
                    <a:lnTo>
                      <a:pt x="31" y="7"/>
                    </a:lnTo>
                    <a:lnTo>
                      <a:pt x="33" y="11"/>
                    </a:lnTo>
                    <a:lnTo>
                      <a:pt x="34" y="13"/>
                    </a:lnTo>
                    <a:lnTo>
                      <a:pt x="35" y="14"/>
                    </a:lnTo>
                    <a:lnTo>
                      <a:pt x="35" y="19"/>
                    </a:lnTo>
                    <a:lnTo>
                      <a:pt x="36" y="21"/>
                    </a:lnTo>
                    <a:lnTo>
                      <a:pt x="35" y="23"/>
                    </a:lnTo>
                    <a:lnTo>
                      <a:pt x="33" y="27"/>
                    </a:lnTo>
                    <a:lnTo>
                      <a:pt x="31" y="28"/>
                    </a:lnTo>
                    <a:lnTo>
                      <a:pt x="30" y="31"/>
                    </a:lnTo>
                    <a:lnTo>
                      <a:pt x="28" y="35"/>
                    </a:lnTo>
                    <a:lnTo>
                      <a:pt x="25" y="34"/>
                    </a:lnTo>
                    <a:lnTo>
                      <a:pt x="22" y="36"/>
                    </a:lnTo>
                    <a:lnTo>
                      <a:pt x="19" y="35"/>
                    </a:lnTo>
                    <a:lnTo>
                      <a:pt x="16" y="34"/>
                    </a:lnTo>
                    <a:lnTo>
                      <a:pt x="15" y="35"/>
                    </a:lnTo>
                    <a:lnTo>
                      <a:pt x="12" y="35"/>
                    </a:lnTo>
                    <a:lnTo>
                      <a:pt x="8" y="32"/>
                    </a:lnTo>
                    <a:lnTo>
                      <a:pt x="5" y="31"/>
                    </a:lnTo>
                    <a:lnTo>
                      <a:pt x="4" y="30"/>
                    </a:lnTo>
                    <a:lnTo>
                      <a:pt x="2" y="26"/>
                    </a:lnTo>
                    <a:lnTo>
                      <a:pt x="1" y="24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4" y="9"/>
                    </a:lnTo>
                    <a:lnTo>
                      <a:pt x="5" y="6"/>
                    </a:lnTo>
                    <a:lnTo>
                      <a:pt x="8" y="4"/>
                    </a:lnTo>
                    <a:lnTo>
                      <a:pt x="12" y="2"/>
                    </a:lnTo>
                    <a:lnTo>
                      <a:pt x="13" y="1"/>
                    </a:lnTo>
                    <a:lnTo>
                      <a:pt x="16" y="2"/>
                    </a:lnTo>
                    <a:lnTo>
                      <a:pt x="20" y="0"/>
                    </a:lnTo>
                    <a:lnTo>
                      <a:pt x="22" y="1"/>
                    </a:lnTo>
                    <a:lnTo>
                      <a:pt x="25" y="2"/>
                    </a:lnTo>
                    <a:lnTo>
                      <a:pt x="26" y="3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45"/>
              <p:cNvSpPr>
                <a:spLocks/>
              </p:cNvSpPr>
              <p:nvPr/>
            </p:nvSpPr>
            <p:spPr bwMode="auto">
              <a:xfrm>
                <a:off x="4065" y="1325"/>
                <a:ext cx="17" cy="17"/>
              </a:xfrm>
              <a:custGeom>
                <a:avLst/>
                <a:gdLst>
                  <a:gd name="T0" fmla="*/ 2 w 17"/>
                  <a:gd name="T1" fmla="*/ 9 h 17"/>
                  <a:gd name="T2" fmla="*/ 1 w 17"/>
                  <a:gd name="T3" fmla="*/ 7 h 17"/>
                  <a:gd name="T4" fmla="*/ 0 w 17"/>
                  <a:gd name="T5" fmla="*/ 6 h 17"/>
                  <a:gd name="T6" fmla="*/ 2 w 17"/>
                  <a:gd name="T7" fmla="*/ 4 h 17"/>
                  <a:gd name="T8" fmla="*/ 3 w 17"/>
                  <a:gd name="T9" fmla="*/ 3 h 17"/>
                  <a:gd name="T10" fmla="*/ 6 w 17"/>
                  <a:gd name="T11" fmla="*/ 2 h 17"/>
                  <a:gd name="T12" fmla="*/ 8 w 17"/>
                  <a:gd name="T13" fmla="*/ 1 h 17"/>
                  <a:gd name="T14" fmla="*/ 9 w 17"/>
                  <a:gd name="T15" fmla="*/ 0 h 17"/>
                  <a:gd name="T16" fmla="*/ 11 w 17"/>
                  <a:gd name="T17" fmla="*/ 1 h 17"/>
                  <a:gd name="T18" fmla="*/ 14 w 17"/>
                  <a:gd name="T19" fmla="*/ 2 h 17"/>
                  <a:gd name="T20" fmla="*/ 16 w 17"/>
                  <a:gd name="T21" fmla="*/ 4 h 17"/>
                  <a:gd name="T22" fmla="*/ 14 w 17"/>
                  <a:gd name="T23" fmla="*/ 8 h 17"/>
                  <a:gd name="T24" fmla="*/ 16 w 17"/>
                  <a:gd name="T25" fmla="*/ 9 h 17"/>
                  <a:gd name="T26" fmla="*/ 14 w 17"/>
                  <a:gd name="T27" fmla="*/ 11 h 17"/>
                  <a:gd name="T28" fmla="*/ 12 w 17"/>
                  <a:gd name="T29" fmla="*/ 12 h 17"/>
                  <a:gd name="T30" fmla="*/ 8 w 17"/>
                  <a:gd name="T31" fmla="*/ 14 h 17"/>
                  <a:gd name="T32" fmla="*/ 6 w 17"/>
                  <a:gd name="T33" fmla="*/ 16 h 17"/>
                  <a:gd name="T34" fmla="*/ 4 w 17"/>
                  <a:gd name="T35" fmla="*/ 14 h 17"/>
                  <a:gd name="T36" fmla="*/ 3 w 17"/>
                  <a:gd name="T37" fmla="*/ 12 h 17"/>
                  <a:gd name="T38" fmla="*/ 2 w 17"/>
                  <a:gd name="T39" fmla="*/ 9 h 1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w 17"/>
                  <a:gd name="T61" fmla="*/ 0 h 17"/>
                  <a:gd name="T62" fmla="*/ 17 w 17"/>
                  <a:gd name="T63" fmla="*/ 17 h 17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T60" t="T61" r="T62" b="T63"/>
                <a:pathLst>
                  <a:path w="17" h="17">
                    <a:moveTo>
                      <a:pt x="2" y="9"/>
                    </a:moveTo>
                    <a:lnTo>
                      <a:pt x="1" y="7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3" y="3"/>
                    </a:lnTo>
                    <a:lnTo>
                      <a:pt x="6" y="2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1" y="1"/>
                    </a:lnTo>
                    <a:lnTo>
                      <a:pt x="14" y="2"/>
                    </a:lnTo>
                    <a:lnTo>
                      <a:pt x="16" y="4"/>
                    </a:lnTo>
                    <a:lnTo>
                      <a:pt x="14" y="8"/>
                    </a:lnTo>
                    <a:lnTo>
                      <a:pt x="16" y="9"/>
                    </a:lnTo>
                    <a:lnTo>
                      <a:pt x="14" y="11"/>
                    </a:lnTo>
                    <a:lnTo>
                      <a:pt x="12" y="12"/>
                    </a:lnTo>
                    <a:lnTo>
                      <a:pt x="8" y="14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3" y="12"/>
                    </a:lnTo>
                    <a:lnTo>
                      <a:pt x="2" y="9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46"/>
              <p:cNvSpPr>
                <a:spLocks/>
              </p:cNvSpPr>
              <p:nvPr/>
            </p:nvSpPr>
            <p:spPr bwMode="auto">
              <a:xfrm>
                <a:off x="4039" y="1296"/>
                <a:ext cx="68" cy="72"/>
              </a:xfrm>
              <a:custGeom>
                <a:avLst/>
                <a:gdLst>
                  <a:gd name="T0" fmla="*/ 19 w 68"/>
                  <a:gd name="T1" fmla="*/ 47 h 72"/>
                  <a:gd name="T2" fmla="*/ 23 w 68"/>
                  <a:gd name="T3" fmla="*/ 49 h 72"/>
                  <a:gd name="T4" fmla="*/ 28 w 68"/>
                  <a:gd name="T5" fmla="*/ 53 h 72"/>
                  <a:gd name="T6" fmla="*/ 34 w 68"/>
                  <a:gd name="T7" fmla="*/ 52 h 72"/>
                  <a:gd name="T8" fmla="*/ 40 w 68"/>
                  <a:gd name="T9" fmla="*/ 51 h 72"/>
                  <a:gd name="T10" fmla="*/ 45 w 68"/>
                  <a:gd name="T11" fmla="*/ 48 h 72"/>
                  <a:gd name="T12" fmla="*/ 48 w 68"/>
                  <a:gd name="T13" fmla="*/ 44 h 72"/>
                  <a:gd name="T14" fmla="*/ 51 w 68"/>
                  <a:gd name="T15" fmla="*/ 38 h 72"/>
                  <a:gd name="T16" fmla="*/ 50 w 68"/>
                  <a:gd name="T17" fmla="*/ 31 h 72"/>
                  <a:gd name="T18" fmla="*/ 48 w 68"/>
                  <a:gd name="T19" fmla="*/ 28 h 72"/>
                  <a:gd name="T20" fmla="*/ 45 w 68"/>
                  <a:gd name="T21" fmla="*/ 23 h 72"/>
                  <a:gd name="T22" fmla="*/ 40 w 68"/>
                  <a:gd name="T23" fmla="*/ 19 h 72"/>
                  <a:gd name="T24" fmla="*/ 33 w 68"/>
                  <a:gd name="T25" fmla="*/ 18 h 72"/>
                  <a:gd name="T26" fmla="*/ 28 w 68"/>
                  <a:gd name="T27" fmla="*/ 18 h 72"/>
                  <a:gd name="T28" fmla="*/ 23 w 68"/>
                  <a:gd name="T29" fmla="*/ 21 h 72"/>
                  <a:gd name="T30" fmla="*/ 19 w 68"/>
                  <a:gd name="T31" fmla="*/ 26 h 72"/>
                  <a:gd name="T32" fmla="*/ 17 w 68"/>
                  <a:gd name="T33" fmla="*/ 30 h 72"/>
                  <a:gd name="T34" fmla="*/ 15 w 68"/>
                  <a:gd name="T35" fmla="*/ 35 h 72"/>
                  <a:gd name="T36" fmla="*/ 16 w 68"/>
                  <a:gd name="T37" fmla="*/ 41 h 72"/>
                  <a:gd name="T38" fmla="*/ 2 w 68"/>
                  <a:gd name="T39" fmla="*/ 52 h 72"/>
                  <a:gd name="T40" fmla="*/ 1 w 68"/>
                  <a:gd name="T41" fmla="*/ 46 h 72"/>
                  <a:gd name="T42" fmla="*/ 0 w 68"/>
                  <a:gd name="T43" fmla="*/ 37 h 72"/>
                  <a:gd name="T44" fmla="*/ 0 w 68"/>
                  <a:gd name="T45" fmla="*/ 28 h 72"/>
                  <a:gd name="T46" fmla="*/ 3 w 68"/>
                  <a:gd name="T47" fmla="*/ 22 h 72"/>
                  <a:gd name="T48" fmla="*/ 5 w 68"/>
                  <a:gd name="T49" fmla="*/ 13 h 72"/>
                  <a:gd name="T50" fmla="*/ 11 w 68"/>
                  <a:gd name="T51" fmla="*/ 7 h 72"/>
                  <a:gd name="T52" fmla="*/ 22 w 68"/>
                  <a:gd name="T53" fmla="*/ 3 h 72"/>
                  <a:gd name="T54" fmla="*/ 30 w 68"/>
                  <a:gd name="T55" fmla="*/ 0 h 72"/>
                  <a:gd name="T56" fmla="*/ 38 w 68"/>
                  <a:gd name="T57" fmla="*/ 3 h 72"/>
                  <a:gd name="T58" fmla="*/ 46 w 68"/>
                  <a:gd name="T59" fmla="*/ 4 h 72"/>
                  <a:gd name="T60" fmla="*/ 55 w 68"/>
                  <a:gd name="T61" fmla="*/ 8 h 72"/>
                  <a:gd name="T62" fmla="*/ 60 w 68"/>
                  <a:gd name="T63" fmla="*/ 14 h 72"/>
                  <a:gd name="T64" fmla="*/ 64 w 68"/>
                  <a:gd name="T65" fmla="*/ 21 h 72"/>
                  <a:gd name="T66" fmla="*/ 67 w 68"/>
                  <a:gd name="T67" fmla="*/ 29 h 72"/>
                  <a:gd name="T68" fmla="*/ 66 w 68"/>
                  <a:gd name="T69" fmla="*/ 36 h 72"/>
                  <a:gd name="T70" fmla="*/ 64 w 68"/>
                  <a:gd name="T71" fmla="*/ 44 h 72"/>
                  <a:gd name="T72" fmla="*/ 62 w 68"/>
                  <a:gd name="T73" fmla="*/ 52 h 72"/>
                  <a:gd name="T74" fmla="*/ 59 w 68"/>
                  <a:gd name="T75" fmla="*/ 59 h 72"/>
                  <a:gd name="T76" fmla="*/ 53 w 68"/>
                  <a:gd name="T77" fmla="*/ 64 h 72"/>
                  <a:gd name="T78" fmla="*/ 45 w 68"/>
                  <a:gd name="T79" fmla="*/ 67 h 72"/>
                  <a:gd name="T80" fmla="*/ 37 w 68"/>
                  <a:gd name="T81" fmla="*/ 69 h 72"/>
                  <a:gd name="T82" fmla="*/ 30 w 68"/>
                  <a:gd name="T83" fmla="*/ 68 h 72"/>
                  <a:gd name="T84" fmla="*/ 23 w 68"/>
                  <a:gd name="T85" fmla="*/ 68 h 72"/>
                  <a:gd name="T86" fmla="*/ 15 w 68"/>
                  <a:gd name="T87" fmla="*/ 63 h 72"/>
                  <a:gd name="T88" fmla="*/ 8 w 68"/>
                  <a:gd name="T89" fmla="*/ 58 h 72"/>
                  <a:gd name="T90" fmla="*/ 2 w 68"/>
                  <a:gd name="T91" fmla="*/ 52 h 7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68"/>
                  <a:gd name="T139" fmla="*/ 0 h 72"/>
                  <a:gd name="T140" fmla="*/ 68 w 68"/>
                  <a:gd name="T141" fmla="*/ 72 h 7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68" h="72">
                    <a:moveTo>
                      <a:pt x="17" y="43"/>
                    </a:moveTo>
                    <a:lnTo>
                      <a:pt x="19" y="47"/>
                    </a:lnTo>
                    <a:lnTo>
                      <a:pt x="20" y="48"/>
                    </a:lnTo>
                    <a:lnTo>
                      <a:pt x="23" y="49"/>
                    </a:lnTo>
                    <a:lnTo>
                      <a:pt x="27" y="52"/>
                    </a:lnTo>
                    <a:lnTo>
                      <a:pt x="28" y="53"/>
                    </a:lnTo>
                    <a:lnTo>
                      <a:pt x="32" y="53"/>
                    </a:lnTo>
                    <a:lnTo>
                      <a:pt x="34" y="52"/>
                    </a:lnTo>
                    <a:lnTo>
                      <a:pt x="37" y="53"/>
                    </a:lnTo>
                    <a:lnTo>
                      <a:pt x="40" y="51"/>
                    </a:lnTo>
                    <a:lnTo>
                      <a:pt x="42" y="50"/>
                    </a:lnTo>
                    <a:lnTo>
                      <a:pt x="45" y="48"/>
                    </a:lnTo>
                    <a:lnTo>
                      <a:pt x="46" y="45"/>
                    </a:lnTo>
                    <a:lnTo>
                      <a:pt x="48" y="44"/>
                    </a:lnTo>
                    <a:lnTo>
                      <a:pt x="50" y="40"/>
                    </a:lnTo>
                    <a:lnTo>
                      <a:pt x="51" y="38"/>
                    </a:lnTo>
                    <a:lnTo>
                      <a:pt x="50" y="36"/>
                    </a:lnTo>
                    <a:lnTo>
                      <a:pt x="50" y="31"/>
                    </a:lnTo>
                    <a:lnTo>
                      <a:pt x="49" y="30"/>
                    </a:lnTo>
                    <a:lnTo>
                      <a:pt x="48" y="28"/>
                    </a:lnTo>
                    <a:lnTo>
                      <a:pt x="46" y="24"/>
                    </a:lnTo>
                    <a:lnTo>
                      <a:pt x="45" y="23"/>
                    </a:lnTo>
                    <a:lnTo>
                      <a:pt x="41" y="20"/>
                    </a:lnTo>
                    <a:lnTo>
                      <a:pt x="40" y="19"/>
                    </a:lnTo>
                    <a:lnTo>
                      <a:pt x="37" y="18"/>
                    </a:lnTo>
                    <a:lnTo>
                      <a:pt x="33" y="18"/>
                    </a:lnTo>
                    <a:lnTo>
                      <a:pt x="31" y="19"/>
                    </a:lnTo>
                    <a:lnTo>
                      <a:pt x="28" y="18"/>
                    </a:lnTo>
                    <a:lnTo>
                      <a:pt x="27" y="19"/>
                    </a:lnTo>
                    <a:lnTo>
                      <a:pt x="23" y="21"/>
                    </a:lnTo>
                    <a:lnTo>
                      <a:pt x="20" y="23"/>
                    </a:lnTo>
                    <a:lnTo>
                      <a:pt x="19" y="26"/>
                    </a:lnTo>
                    <a:lnTo>
                      <a:pt x="17" y="27"/>
                    </a:lnTo>
                    <a:lnTo>
                      <a:pt x="17" y="30"/>
                    </a:lnTo>
                    <a:lnTo>
                      <a:pt x="16" y="33"/>
                    </a:lnTo>
                    <a:lnTo>
                      <a:pt x="15" y="35"/>
                    </a:lnTo>
                    <a:lnTo>
                      <a:pt x="15" y="40"/>
                    </a:lnTo>
                    <a:lnTo>
                      <a:pt x="16" y="41"/>
                    </a:lnTo>
                    <a:lnTo>
                      <a:pt x="17" y="43"/>
                    </a:lnTo>
                    <a:lnTo>
                      <a:pt x="2" y="52"/>
                    </a:lnTo>
                    <a:lnTo>
                      <a:pt x="3" y="49"/>
                    </a:lnTo>
                    <a:lnTo>
                      <a:pt x="1" y="46"/>
                    </a:lnTo>
                    <a:lnTo>
                      <a:pt x="0" y="42"/>
                    </a:lnTo>
                    <a:lnTo>
                      <a:pt x="0" y="37"/>
                    </a:lnTo>
                    <a:lnTo>
                      <a:pt x="0" y="33"/>
                    </a:lnTo>
                    <a:lnTo>
                      <a:pt x="0" y="28"/>
                    </a:lnTo>
                    <a:lnTo>
                      <a:pt x="0" y="25"/>
                    </a:lnTo>
                    <a:lnTo>
                      <a:pt x="3" y="22"/>
                    </a:lnTo>
                    <a:lnTo>
                      <a:pt x="5" y="18"/>
                    </a:lnTo>
                    <a:lnTo>
                      <a:pt x="5" y="13"/>
                    </a:lnTo>
                    <a:lnTo>
                      <a:pt x="8" y="11"/>
                    </a:lnTo>
                    <a:lnTo>
                      <a:pt x="11" y="7"/>
                    </a:lnTo>
                    <a:lnTo>
                      <a:pt x="18" y="3"/>
                    </a:lnTo>
                    <a:lnTo>
                      <a:pt x="22" y="3"/>
                    </a:lnTo>
                    <a:lnTo>
                      <a:pt x="26" y="1"/>
                    </a:lnTo>
                    <a:lnTo>
                      <a:pt x="30" y="0"/>
                    </a:lnTo>
                    <a:lnTo>
                      <a:pt x="35" y="1"/>
                    </a:lnTo>
                    <a:lnTo>
                      <a:pt x="38" y="3"/>
                    </a:lnTo>
                    <a:lnTo>
                      <a:pt x="43" y="3"/>
                    </a:lnTo>
                    <a:lnTo>
                      <a:pt x="46" y="4"/>
                    </a:lnTo>
                    <a:lnTo>
                      <a:pt x="51" y="5"/>
                    </a:lnTo>
                    <a:lnTo>
                      <a:pt x="55" y="8"/>
                    </a:lnTo>
                    <a:lnTo>
                      <a:pt x="57" y="11"/>
                    </a:lnTo>
                    <a:lnTo>
                      <a:pt x="60" y="14"/>
                    </a:lnTo>
                    <a:lnTo>
                      <a:pt x="62" y="17"/>
                    </a:lnTo>
                    <a:lnTo>
                      <a:pt x="64" y="21"/>
                    </a:lnTo>
                    <a:lnTo>
                      <a:pt x="65" y="25"/>
                    </a:lnTo>
                    <a:lnTo>
                      <a:pt x="67" y="29"/>
                    </a:lnTo>
                    <a:lnTo>
                      <a:pt x="66" y="31"/>
                    </a:lnTo>
                    <a:lnTo>
                      <a:pt x="66" y="36"/>
                    </a:lnTo>
                    <a:lnTo>
                      <a:pt x="67" y="40"/>
                    </a:lnTo>
                    <a:lnTo>
                      <a:pt x="64" y="44"/>
                    </a:lnTo>
                    <a:lnTo>
                      <a:pt x="64" y="48"/>
                    </a:lnTo>
                    <a:lnTo>
                      <a:pt x="62" y="52"/>
                    </a:lnTo>
                    <a:lnTo>
                      <a:pt x="61" y="55"/>
                    </a:lnTo>
                    <a:lnTo>
                      <a:pt x="59" y="59"/>
                    </a:lnTo>
                    <a:lnTo>
                      <a:pt x="55" y="61"/>
                    </a:lnTo>
                    <a:lnTo>
                      <a:pt x="53" y="64"/>
                    </a:lnTo>
                    <a:lnTo>
                      <a:pt x="49" y="66"/>
                    </a:lnTo>
                    <a:lnTo>
                      <a:pt x="45" y="67"/>
                    </a:lnTo>
                    <a:lnTo>
                      <a:pt x="41" y="69"/>
                    </a:lnTo>
                    <a:lnTo>
                      <a:pt x="37" y="69"/>
                    </a:lnTo>
                    <a:lnTo>
                      <a:pt x="33" y="71"/>
                    </a:lnTo>
                    <a:lnTo>
                      <a:pt x="30" y="68"/>
                    </a:lnTo>
                    <a:lnTo>
                      <a:pt x="25" y="69"/>
                    </a:lnTo>
                    <a:lnTo>
                      <a:pt x="23" y="68"/>
                    </a:lnTo>
                    <a:lnTo>
                      <a:pt x="19" y="66"/>
                    </a:lnTo>
                    <a:lnTo>
                      <a:pt x="15" y="63"/>
                    </a:lnTo>
                    <a:lnTo>
                      <a:pt x="10" y="62"/>
                    </a:lnTo>
                    <a:lnTo>
                      <a:pt x="8" y="58"/>
                    </a:lnTo>
                    <a:lnTo>
                      <a:pt x="6" y="55"/>
                    </a:lnTo>
                    <a:lnTo>
                      <a:pt x="2" y="52"/>
                    </a:lnTo>
                    <a:lnTo>
                      <a:pt x="17" y="43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47"/>
              <p:cNvSpPr>
                <a:spLocks/>
              </p:cNvSpPr>
              <p:nvPr/>
            </p:nvSpPr>
            <p:spPr bwMode="auto">
              <a:xfrm>
                <a:off x="3986" y="1352"/>
                <a:ext cx="38" cy="36"/>
              </a:xfrm>
              <a:custGeom>
                <a:avLst/>
                <a:gdLst>
                  <a:gd name="T0" fmla="*/ 28 w 38"/>
                  <a:gd name="T1" fmla="*/ 2 h 36"/>
                  <a:gd name="T2" fmla="*/ 31 w 38"/>
                  <a:gd name="T3" fmla="*/ 3 h 36"/>
                  <a:gd name="T4" fmla="*/ 35 w 38"/>
                  <a:gd name="T5" fmla="*/ 5 h 36"/>
                  <a:gd name="T6" fmla="*/ 36 w 38"/>
                  <a:gd name="T7" fmla="*/ 7 h 36"/>
                  <a:gd name="T8" fmla="*/ 36 w 38"/>
                  <a:gd name="T9" fmla="*/ 12 h 36"/>
                  <a:gd name="T10" fmla="*/ 37 w 38"/>
                  <a:gd name="T11" fmla="*/ 13 h 36"/>
                  <a:gd name="T12" fmla="*/ 36 w 38"/>
                  <a:gd name="T13" fmla="*/ 16 h 36"/>
                  <a:gd name="T14" fmla="*/ 35 w 38"/>
                  <a:gd name="T15" fmla="*/ 20 h 36"/>
                  <a:gd name="T16" fmla="*/ 34 w 38"/>
                  <a:gd name="T17" fmla="*/ 23 h 36"/>
                  <a:gd name="T18" fmla="*/ 33 w 38"/>
                  <a:gd name="T19" fmla="*/ 25 h 36"/>
                  <a:gd name="T20" fmla="*/ 33 w 38"/>
                  <a:gd name="T21" fmla="*/ 28 h 36"/>
                  <a:gd name="T22" fmla="*/ 31 w 38"/>
                  <a:gd name="T23" fmla="*/ 29 h 36"/>
                  <a:gd name="T24" fmla="*/ 28 w 38"/>
                  <a:gd name="T25" fmla="*/ 33 h 36"/>
                  <a:gd name="T26" fmla="*/ 27 w 38"/>
                  <a:gd name="T27" fmla="*/ 34 h 36"/>
                  <a:gd name="T28" fmla="*/ 22 w 38"/>
                  <a:gd name="T29" fmla="*/ 34 h 36"/>
                  <a:gd name="T30" fmla="*/ 20 w 38"/>
                  <a:gd name="T31" fmla="*/ 35 h 36"/>
                  <a:gd name="T32" fmla="*/ 18 w 38"/>
                  <a:gd name="T33" fmla="*/ 34 h 36"/>
                  <a:gd name="T34" fmla="*/ 15 w 38"/>
                  <a:gd name="T35" fmla="*/ 34 h 36"/>
                  <a:gd name="T36" fmla="*/ 10 w 38"/>
                  <a:gd name="T37" fmla="*/ 34 h 36"/>
                  <a:gd name="T38" fmla="*/ 9 w 38"/>
                  <a:gd name="T39" fmla="*/ 32 h 36"/>
                  <a:gd name="T40" fmla="*/ 7 w 38"/>
                  <a:gd name="T41" fmla="*/ 31 h 36"/>
                  <a:gd name="T42" fmla="*/ 5 w 38"/>
                  <a:gd name="T43" fmla="*/ 28 h 36"/>
                  <a:gd name="T44" fmla="*/ 4 w 38"/>
                  <a:gd name="T45" fmla="*/ 26 h 36"/>
                  <a:gd name="T46" fmla="*/ 3 w 38"/>
                  <a:gd name="T47" fmla="*/ 24 h 36"/>
                  <a:gd name="T48" fmla="*/ 1 w 38"/>
                  <a:gd name="T49" fmla="*/ 21 h 36"/>
                  <a:gd name="T50" fmla="*/ 1 w 38"/>
                  <a:gd name="T51" fmla="*/ 18 h 36"/>
                  <a:gd name="T52" fmla="*/ 0 w 38"/>
                  <a:gd name="T53" fmla="*/ 17 h 36"/>
                  <a:gd name="T54" fmla="*/ 3 w 38"/>
                  <a:gd name="T55" fmla="*/ 13 h 36"/>
                  <a:gd name="T56" fmla="*/ 4 w 38"/>
                  <a:gd name="T57" fmla="*/ 10 h 36"/>
                  <a:gd name="T58" fmla="*/ 4 w 38"/>
                  <a:gd name="T59" fmla="*/ 7 h 36"/>
                  <a:gd name="T60" fmla="*/ 8 w 38"/>
                  <a:gd name="T61" fmla="*/ 5 h 36"/>
                  <a:gd name="T62" fmla="*/ 10 w 38"/>
                  <a:gd name="T63" fmla="*/ 4 h 36"/>
                  <a:gd name="T64" fmla="*/ 11 w 38"/>
                  <a:gd name="T65" fmla="*/ 3 h 36"/>
                  <a:gd name="T66" fmla="*/ 15 w 38"/>
                  <a:gd name="T67" fmla="*/ 1 h 36"/>
                  <a:gd name="T68" fmla="*/ 17 w 38"/>
                  <a:gd name="T69" fmla="*/ 0 h 36"/>
                  <a:gd name="T70" fmla="*/ 19 w 38"/>
                  <a:gd name="T71" fmla="*/ 1 h 36"/>
                  <a:gd name="T72" fmla="*/ 22 w 38"/>
                  <a:gd name="T73" fmla="*/ 2 h 36"/>
                  <a:gd name="T74" fmla="*/ 25 w 38"/>
                  <a:gd name="T75" fmla="*/ 3 h 36"/>
                  <a:gd name="T76" fmla="*/ 28 w 38"/>
                  <a:gd name="T77" fmla="*/ 2 h 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8"/>
                  <a:gd name="T118" fmla="*/ 0 h 36"/>
                  <a:gd name="T119" fmla="*/ 38 w 38"/>
                  <a:gd name="T120" fmla="*/ 36 h 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8" h="36">
                    <a:moveTo>
                      <a:pt x="28" y="2"/>
                    </a:moveTo>
                    <a:lnTo>
                      <a:pt x="31" y="3"/>
                    </a:lnTo>
                    <a:lnTo>
                      <a:pt x="35" y="5"/>
                    </a:lnTo>
                    <a:lnTo>
                      <a:pt x="36" y="7"/>
                    </a:lnTo>
                    <a:lnTo>
                      <a:pt x="36" y="12"/>
                    </a:lnTo>
                    <a:lnTo>
                      <a:pt x="37" y="13"/>
                    </a:lnTo>
                    <a:lnTo>
                      <a:pt x="36" y="16"/>
                    </a:lnTo>
                    <a:lnTo>
                      <a:pt x="35" y="20"/>
                    </a:lnTo>
                    <a:lnTo>
                      <a:pt x="34" y="23"/>
                    </a:lnTo>
                    <a:lnTo>
                      <a:pt x="33" y="25"/>
                    </a:lnTo>
                    <a:lnTo>
                      <a:pt x="33" y="28"/>
                    </a:lnTo>
                    <a:lnTo>
                      <a:pt x="31" y="29"/>
                    </a:lnTo>
                    <a:lnTo>
                      <a:pt x="28" y="33"/>
                    </a:lnTo>
                    <a:lnTo>
                      <a:pt x="27" y="34"/>
                    </a:lnTo>
                    <a:lnTo>
                      <a:pt x="22" y="34"/>
                    </a:lnTo>
                    <a:lnTo>
                      <a:pt x="20" y="35"/>
                    </a:lnTo>
                    <a:lnTo>
                      <a:pt x="18" y="34"/>
                    </a:lnTo>
                    <a:lnTo>
                      <a:pt x="15" y="34"/>
                    </a:lnTo>
                    <a:lnTo>
                      <a:pt x="10" y="34"/>
                    </a:lnTo>
                    <a:lnTo>
                      <a:pt x="9" y="32"/>
                    </a:lnTo>
                    <a:lnTo>
                      <a:pt x="7" y="31"/>
                    </a:lnTo>
                    <a:lnTo>
                      <a:pt x="5" y="28"/>
                    </a:lnTo>
                    <a:lnTo>
                      <a:pt x="4" y="26"/>
                    </a:lnTo>
                    <a:lnTo>
                      <a:pt x="3" y="24"/>
                    </a:lnTo>
                    <a:lnTo>
                      <a:pt x="1" y="21"/>
                    </a:lnTo>
                    <a:lnTo>
                      <a:pt x="1" y="18"/>
                    </a:lnTo>
                    <a:lnTo>
                      <a:pt x="0" y="17"/>
                    </a:lnTo>
                    <a:lnTo>
                      <a:pt x="3" y="13"/>
                    </a:lnTo>
                    <a:lnTo>
                      <a:pt x="4" y="10"/>
                    </a:lnTo>
                    <a:lnTo>
                      <a:pt x="4" y="7"/>
                    </a:lnTo>
                    <a:lnTo>
                      <a:pt x="8" y="5"/>
                    </a:lnTo>
                    <a:lnTo>
                      <a:pt x="10" y="4"/>
                    </a:lnTo>
                    <a:lnTo>
                      <a:pt x="11" y="3"/>
                    </a:lnTo>
                    <a:lnTo>
                      <a:pt x="15" y="1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22" y="2"/>
                    </a:lnTo>
                    <a:lnTo>
                      <a:pt x="25" y="3"/>
                    </a:lnTo>
                    <a:lnTo>
                      <a:pt x="28" y="2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Freeform 48"/>
              <p:cNvSpPr>
                <a:spLocks/>
              </p:cNvSpPr>
              <p:nvPr/>
            </p:nvSpPr>
            <p:spPr bwMode="auto">
              <a:xfrm>
                <a:off x="3998" y="1363"/>
                <a:ext cx="17" cy="17"/>
              </a:xfrm>
              <a:custGeom>
                <a:avLst/>
                <a:gdLst>
                  <a:gd name="T0" fmla="*/ 1 w 17"/>
                  <a:gd name="T1" fmla="*/ 8 h 17"/>
                  <a:gd name="T2" fmla="*/ 0 w 17"/>
                  <a:gd name="T3" fmla="*/ 7 h 17"/>
                  <a:gd name="T4" fmla="*/ 2 w 17"/>
                  <a:gd name="T5" fmla="*/ 6 h 17"/>
                  <a:gd name="T6" fmla="*/ 1 w 17"/>
                  <a:gd name="T7" fmla="*/ 3 h 17"/>
                  <a:gd name="T8" fmla="*/ 3 w 17"/>
                  <a:gd name="T9" fmla="*/ 2 h 17"/>
                  <a:gd name="T10" fmla="*/ 4 w 17"/>
                  <a:gd name="T11" fmla="*/ 1 h 17"/>
                  <a:gd name="T12" fmla="*/ 7 w 17"/>
                  <a:gd name="T13" fmla="*/ 0 h 17"/>
                  <a:gd name="T14" fmla="*/ 8 w 17"/>
                  <a:gd name="T15" fmla="*/ 2 h 17"/>
                  <a:gd name="T16" fmla="*/ 11 w 17"/>
                  <a:gd name="T17" fmla="*/ 1 h 17"/>
                  <a:gd name="T18" fmla="*/ 12 w 17"/>
                  <a:gd name="T19" fmla="*/ 2 h 17"/>
                  <a:gd name="T20" fmla="*/ 13 w 17"/>
                  <a:gd name="T21" fmla="*/ 4 h 17"/>
                  <a:gd name="T22" fmla="*/ 14 w 17"/>
                  <a:gd name="T23" fmla="*/ 7 h 17"/>
                  <a:gd name="T24" fmla="*/ 16 w 17"/>
                  <a:gd name="T25" fmla="*/ 9 h 17"/>
                  <a:gd name="T26" fmla="*/ 13 w 17"/>
                  <a:gd name="T27" fmla="*/ 11 h 17"/>
                  <a:gd name="T28" fmla="*/ 14 w 17"/>
                  <a:gd name="T29" fmla="*/ 12 h 17"/>
                  <a:gd name="T30" fmla="*/ 12 w 17"/>
                  <a:gd name="T31" fmla="*/ 13 h 17"/>
                  <a:gd name="T32" fmla="*/ 11 w 17"/>
                  <a:gd name="T33" fmla="*/ 14 h 17"/>
                  <a:gd name="T34" fmla="*/ 8 w 17"/>
                  <a:gd name="T35" fmla="*/ 16 h 17"/>
                  <a:gd name="T36" fmla="*/ 7 w 17"/>
                  <a:gd name="T37" fmla="*/ 14 h 17"/>
                  <a:gd name="T38" fmla="*/ 4 w 17"/>
                  <a:gd name="T39" fmla="*/ 16 h 17"/>
                  <a:gd name="T40" fmla="*/ 3 w 17"/>
                  <a:gd name="T41" fmla="*/ 13 h 17"/>
                  <a:gd name="T42" fmla="*/ 2 w 17"/>
                  <a:gd name="T43" fmla="*/ 11 h 17"/>
                  <a:gd name="T44" fmla="*/ 1 w 17"/>
                  <a:gd name="T45" fmla="*/ 8 h 17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7"/>
                  <a:gd name="T70" fmla="*/ 0 h 17"/>
                  <a:gd name="T71" fmla="*/ 17 w 17"/>
                  <a:gd name="T72" fmla="*/ 17 h 17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7" h="17">
                    <a:moveTo>
                      <a:pt x="1" y="8"/>
                    </a:moveTo>
                    <a:lnTo>
                      <a:pt x="0" y="7"/>
                    </a:lnTo>
                    <a:lnTo>
                      <a:pt x="2" y="6"/>
                    </a:lnTo>
                    <a:lnTo>
                      <a:pt x="1" y="3"/>
                    </a:lnTo>
                    <a:lnTo>
                      <a:pt x="3" y="2"/>
                    </a:lnTo>
                    <a:lnTo>
                      <a:pt x="4" y="1"/>
                    </a:lnTo>
                    <a:lnTo>
                      <a:pt x="7" y="0"/>
                    </a:lnTo>
                    <a:lnTo>
                      <a:pt x="8" y="2"/>
                    </a:lnTo>
                    <a:lnTo>
                      <a:pt x="11" y="1"/>
                    </a:lnTo>
                    <a:lnTo>
                      <a:pt x="12" y="2"/>
                    </a:lnTo>
                    <a:lnTo>
                      <a:pt x="13" y="4"/>
                    </a:lnTo>
                    <a:lnTo>
                      <a:pt x="14" y="7"/>
                    </a:lnTo>
                    <a:lnTo>
                      <a:pt x="16" y="9"/>
                    </a:lnTo>
                    <a:lnTo>
                      <a:pt x="13" y="11"/>
                    </a:lnTo>
                    <a:lnTo>
                      <a:pt x="14" y="12"/>
                    </a:lnTo>
                    <a:lnTo>
                      <a:pt x="12" y="13"/>
                    </a:lnTo>
                    <a:lnTo>
                      <a:pt x="11" y="14"/>
                    </a:lnTo>
                    <a:lnTo>
                      <a:pt x="8" y="16"/>
                    </a:lnTo>
                    <a:lnTo>
                      <a:pt x="7" y="14"/>
                    </a:lnTo>
                    <a:lnTo>
                      <a:pt x="4" y="16"/>
                    </a:lnTo>
                    <a:lnTo>
                      <a:pt x="3" y="13"/>
                    </a:lnTo>
                    <a:lnTo>
                      <a:pt x="2" y="11"/>
                    </a:lnTo>
                    <a:lnTo>
                      <a:pt x="1" y="8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Freeform 49"/>
              <p:cNvSpPr>
                <a:spLocks/>
              </p:cNvSpPr>
              <p:nvPr/>
            </p:nvSpPr>
            <p:spPr bwMode="auto">
              <a:xfrm>
                <a:off x="3971" y="1333"/>
                <a:ext cx="70" cy="73"/>
              </a:xfrm>
              <a:custGeom>
                <a:avLst/>
                <a:gdLst>
                  <a:gd name="T0" fmla="*/ 20 w 70"/>
                  <a:gd name="T1" fmla="*/ 47 h 73"/>
                  <a:gd name="T2" fmla="*/ 24 w 70"/>
                  <a:gd name="T3" fmla="*/ 51 h 73"/>
                  <a:gd name="T4" fmla="*/ 28 w 70"/>
                  <a:gd name="T5" fmla="*/ 54 h 73"/>
                  <a:gd name="T6" fmla="*/ 35 w 70"/>
                  <a:gd name="T7" fmla="*/ 54 h 73"/>
                  <a:gd name="T8" fmla="*/ 42 w 70"/>
                  <a:gd name="T9" fmla="*/ 53 h 73"/>
                  <a:gd name="T10" fmla="*/ 46 w 70"/>
                  <a:gd name="T11" fmla="*/ 48 h 73"/>
                  <a:gd name="T12" fmla="*/ 48 w 70"/>
                  <a:gd name="T13" fmla="*/ 44 h 73"/>
                  <a:gd name="T14" fmla="*/ 50 w 70"/>
                  <a:gd name="T15" fmla="*/ 39 h 73"/>
                  <a:gd name="T16" fmla="*/ 52 w 70"/>
                  <a:gd name="T17" fmla="*/ 32 h 73"/>
                  <a:gd name="T18" fmla="*/ 49 w 70"/>
                  <a:gd name="T19" fmla="*/ 27 h 73"/>
                  <a:gd name="T20" fmla="*/ 47 w 70"/>
                  <a:gd name="T21" fmla="*/ 24 h 73"/>
                  <a:gd name="T22" fmla="*/ 40 w 70"/>
                  <a:gd name="T23" fmla="*/ 22 h 73"/>
                  <a:gd name="T24" fmla="*/ 34 w 70"/>
                  <a:gd name="T25" fmla="*/ 20 h 73"/>
                  <a:gd name="T26" fmla="*/ 30 w 70"/>
                  <a:gd name="T27" fmla="*/ 20 h 73"/>
                  <a:gd name="T28" fmla="*/ 25 w 70"/>
                  <a:gd name="T29" fmla="*/ 23 h 73"/>
                  <a:gd name="T30" fmla="*/ 19 w 70"/>
                  <a:gd name="T31" fmla="*/ 26 h 73"/>
                  <a:gd name="T32" fmla="*/ 16 w 70"/>
                  <a:gd name="T33" fmla="*/ 33 h 73"/>
                  <a:gd name="T34" fmla="*/ 16 w 70"/>
                  <a:gd name="T35" fmla="*/ 37 h 73"/>
                  <a:gd name="T36" fmla="*/ 18 w 70"/>
                  <a:gd name="T37" fmla="*/ 43 h 73"/>
                  <a:gd name="T38" fmla="*/ 5 w 70"/>
                  <a:gd name="T39" fmla="*/ 53 h 73"/>
                  <a:gd name="T40" fmla="*/ 1 w 70"/>
                  <a:gd name="T41" fmla="*/ 46 h 73"/>
                  <a:gd name="T42" fmla="*/ 0 w 70"/>
                  <a:gd name="T43" fmla="*/ 37 h 73"/>
                  <a:gd name="T44" fmla="*/ 1 w 70"/>
                  <a:gd name="T45" fmla="*/ 30 h 73"/>
                  <a:gd name="T46" fmla="*/ 3 w 70"/>
                  <a:gd name="T47" fmla="*/ 22 h 73"/>
                  <a:gd name="T48" fmla="*/ 6 w 70"/>
                  <a:gd name="T49" fmla="*/ 15 h 73"/>
                  <a:gd name="T50" fmla="*/ 12 w 70"/>
                  <a:gd name="T51" fmla="*/ 9 h 73"/>
                  <a:gd name="T52" fmla="*/ 23 w 70"/>
                  <a:gd name="T53" fmla="*/ 3 h 73"/>
                  <a:gd name="T54" fmla="*/ 31 w 70"/>
                  <a:gd name="T55" fmla="*/ 0 h 73"/>
                  <a:gd name="T56" fmla="*/ 40 w 70"/>
                  <a:gd name="T57" fmla="*/ 3 h 73"/>
                  <a:gd name="T58" fmla="*/ 47 w 70"/>
                  <a:gd name="T59" fmla="*/ 3 h 73"/>
                  <a:gd name="T60" fmla="*/ 55 w 70"/>
                  <a:gd name="T61" fmla="*/ 10 h 73"/>
                  <a:gd name="T62" fmla="*/ 60 w 70"/>
                  <a:gd name="T63" fmla="*/ 14 h 73"/>
                  <a:gd name="T64" fmla="*/ 64 w 70"/>
                  <a:gd name="T65" fmla="*/ 21 h 73"/>
                  <a:gd name="T66" fmla="*/ 68 w 70"/>
                  <a:gd name="T67" fmla="*/ 28 h 73"/>
                  <a:gd name="T68" fmla="*/ 68 w 70"/>
                  <a:gd name="T69" fmla="*/ 37 h 73"/>
                  <a:gd name="T70" fmla="*/ 68 w 70"/>
                  <a:gd name="T71" fmla="*/ 44 h 73"/>
                  <a:gd name="T72" fmla="*/ 63 w 70"/>
                  <a:gd name="T73" fmla="*/ 51 h 73"/>
                  <a:gd name="T74" fmla="*/ 60 w 70"/>
                  <a:gd name="T75" fmla="*/ 61 h 73"/>
                  <a:gd name="T76" fmla="*/ 53 w 70"/>
                  <a:gd name="T77" fmla="*/ 65 h 73"/>
                  <a:gd name="T78" fmla="*/ 46 w 70"/>
                  <a:gd name="T79" fmla="*/ 69 h 73"/>
                  <a:gd name="T80" fmla="*/ 38 w 70"/>
                  <a:gd name="T81" fmla="*/ 71 h 73"/>
                  <a:gd name="T82" fmla="*/ 28 w 70"/>
                  <a:gd name="T83" fmla="*/ 70 h 73"/>
                  <a:gd name="T84" fmla="*/ 21 w 70"/>
                  <a:gd name="T85" fmla="*/ 69 h 73"/>
                  <a:gd name="T86" fmla="*/ 14 w 70"/>
                  <a:gd name="T87" fmla="*/ 64 h 73"/>
                  <a:gd name="T88" fmla="*/ 9 w 70"/>
                  <a:gd name="T89" fmla="*/ 60 h 73"/>
                  <a:gd name="T90" fmla="*/ 5 w 70"/>
                  <a:gd name="T91" fmla="*/ 53 h 73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0"/>
                  <a:gd name="T139" fmla="*/ 0 h 73"/>
                  <a:gd name="T140" fmla="*/ 70 w 70"/>
                  <a:gd name="T141" fmla="*/ 73 h 73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0" h="73">
                    <a:moveTo>
                      <a:pt x="19" y="45"/>
                    </a:moveTo>
                    <a:lnTo>
                      <a:pt x="20" y="47"/>
                    </a:lnTo>
                    <a:lnTo>
                      <a:pt x="22" y="50"/>
                    </a:lnTo>
                    <a:lnTo>
                      <a:pt x="24" y="51"/>
                    </a:lnTo>
                    <a:lnTo>
                      <a:pt x="25" y="53"/>
                    </a:lnTo>
                    <a:lnTo>
                      <a:pt x="28" y="54"/>
                    </a:lnTo>
                    <a:lnTo>
                      <a:pt x="31" y="54"/>
                    </a:lnTo>
                    <a:lnTo>
                      <a:pt x="35" y="54"/>
                    </a:lnTo>
                    <a:lnTo>
                      <a:pt x="37" y="53"/>
                    </a:lnTo>
                    <a:lnTo>
                      <a:pt x="42" y="53"/>
                    </a:lnTo>
                    <a:lnTo>
                      <a:pt x="43" y="52"/>
                    </a:lnTo>
                    <a:lnTo>
                      <a:pt x="46" y="48"/>
                    </a:lnTo>
                    <a:lnTo>
                      <a:pt x="48" y="47"/>
                    </a:lnTo>
                    <a:lnTo>
                      <a:pt x="48" y="44"/>
                    </a:lnTo>
                    <a:lnTo>
                      <a:pt x="50" y="43"/>
                    </a:lnTo>
                    <a:lnTo>
                      <a:pt x="50" y="39"/>
                    </a:lnTo>
                    <a:lnTo>
                      <a:pt x="51" y="35"/>
                    </a:lnTo>
                    <a:lnTo>
                      <a:pt x="52" y="32"/>
                    </a:lnTo>
                    <a:lnTo>
                      <a:pt x="51" y="31"/>
                    </a:lnTo>
                    <a:lnTo>
                      <a:pt x="49" y="27"/>
                    </a:lnTo>
                    <a:lnTo>
                      <a:pt x="48" y="25"/>
                    </a:lnTo>
                    <a:lnTo>
                      <a:pt x="47" y="24"/>
                    </a:lnTo>
                    <a:lnTo>
                      <a:pt x="43" y="21"/>
                    </a:lnTo>
                    <a:lnTo>
                      <a:pt x="40" y="22"/>
                    </a:lnTo>
                    <a:lnTo>
                      <a:pt x="37" y="21"/>
                    </a:lnTo>
                    <a:lnTo>
                      <a:pt x="34" y="20"/>
                    </a:lnTo>
                    <a:lnTo>
                      <a:pt x="32" y="19"/>
                    </a:lnTo>
                    <a:lnTo>
                      <a:pt x="30" y="20"/>
                    </a:lnTo>
                    <a:lnTo>
                      <a:pt x="26" y="22"/>
                    </a:lnTo>
                    <a:lnTo>
                      <a:pt x="25" y="23"/>
                    </a:lnTo>
                    <a:lnTo>
                      <a:pt x="23" y="24"/>
                    </a:lnTo>
                    <a:lnTo>
                      <a:pt x="19" y="26"/>
                    </a:lnTo>
                    <a:lnTo>
                      <a:pt x="17" y="30"/>
                    </a:lnTo>
                    <a:lnTo>
                      <a:pt x="16" y="33"/>
                    </a:lnTo>
                    <a:lnTo>
                      <a:pt x="15" y="36"/>
                    </a:lnTo>
                    <a:lnTo>
                      <a:pt x="16" y="37"/>
                    </a:lnTo>
                    <a:lnTo>
                      <a:pt x="16" y="40"/>
                    </a:lnTo>
                    <a:lnTo>
                      <a:pt x="18" y="43"/>
                    </a:lnTo>
                    <a:lnTo>
                      <a:pt x="19" y="45"/>
                    </a:lnTo>
                    <a:lnTo>
                      <a:pt x="5" y="53"/>
                    </a:lnTo>
                    <a:lnTo>
                      <a:pt x="3" y="50"/>
                    </a:lnTo>
                    <a:lnTo>
                      <a:pt x="1" y="46"/>
                    </a:lnTo>
                    <a:lnTo>
                      <a:pt x="1" y="42"/>
                    </a:lnTo>
                    <a:lnTo>
                      <a:pt x="0" y="37"/>
                    </a:lnTo>
                    <a:lnTo>
                      <a:pt x="1" y="35"/>
                    </a:lnTo>
                    <a:lnTo>
                      <a:pt x="1" y="30"/>
                    </a:lnTo>
                    <a:lnTo>
                      <a:pt x="2" y="27"/>
                    </a:lnTo>
                    <a:lnTo>
                      <a:pt x="3" y="22"/>
                    </a:lnTo>
                    <a:lnTo>
                      <a:pt x="4" y="18"/>
                    </a:lnTo>
                    <a:lnTo>
                      <a:pt x="6" y="15"/>
                    </a:lnTo>
                    <a:lnTo>
                      <a:pt x="9" y="11"/>
                    </a:lnTo>
                    <a:lnTo>
                      <a:pt x="12" y="9"/>
                    </a:lnTo>
                    <a:lnTo>
                      <a:pt x="19" y="5"/>
                    </a:lnTo>
                    <a:lnTo>
                      <a:pt x="23" y="3"/>
                    </a:lnTo>
                    <a:lnTo>
                      <a:pt x="27" y="3"/>
                    </a:lnTo>
                    <a:lnTo>
                      <a:pt x="31" y="0"/>
                    </a:lnTo>
                    <a:lnTo>
                      <a:pt x="37" y="2"/>
                    </a:lnTo>
                    <a:lnTo>
                      <a:pt x="40" y="3"/>
                    </a:lnTo>
                    <a:lnTo>
                      <a:pt x="45" y="4"/>
                    </a:lnTo>
                    <a:lnTo>
                      <a:pt x="47" y="3"/>
                    </a:lnTo>
                    <a:lnTo>
                      <a:pt x="51" y="7"/>
                    </a:lnTo>
                    <a:lnTo>
                      <a:pt x="55" y="10"/>
                    </a:lnTo>
                    <a:lnTo>
                      <a:pt x="58" y="11"/>
                    </a:lnTo>
                    <a:lnTo>
                      <a:pt x="60" y="14"/>
                    </a:lnTo>
                    <a:lnTo>
                      <a:pt x="64" y="16"/>
                    </a:lnTo>
                    <a:lnTo>
                      <a:pt x="64" y="21"/>
                    </a:lnTo>
                    <a:lnTo>
                      <a:pt x="66" y="24"/>
                    </a:lnTo>
                    <a:lnTo>
                      <a:pt x="68" y="28"/>
                    </a:lnTo>
                    <a:lnTo>
                      <a:pt x="68" y="32"/>
                    </a:lnTo>
                    <a:lnTo>
                      <a:pt x="68" y="37"/>
                    </a:lnTo>
                    <a:lnTo>
                      <a:pt x="69" y="41"/>
                    </a:lnTo>
                    <a:lnTo>
                      <a:pt x="68" y="44"/>
                    </a:lnTo>
                    <a:lnTo>
                      <a:pt x="66" y="48"/>
                    </a:lnTo>
                    <a:lnTo>
                      <a:pt x="63" y="51"/>
                    </a:lnTo>
                    <a:lnTo>
                      <a:pt x="61" y="58"/>
                    </a:lnTo>
                    <a:lnTo>
                      <a:pt x="60" y="61"/>
                    </a:lnTo>
                    <a:lnTo>
                      <a:pt x="57" y="63"/>
                    </a:lnTo>
                    <a:lnTo>
                      <a:pt x="53" y="65"/>
                    </a:lnTo>
                    <a:lnTo>
                      <a:pt x="50" y="67"/>
                    </a:lnTo>
                    <a:lnTo>
                      <a:pt x="46" y="69"/>
                    </a:lnTo>
                    <a:lnTo>
                      <a:pt x="41" y="72"/>
                    </a:lnTo>
                    <a:lnTo>
                      <a:pt x="38" y="71"/>
                    </a:lnTo>
                    <a:lnTo>
                      <a:pt x="34" y="71"/>
                    </a:lnTo>
                    <a:lnTo>
                      <a:pt x="28" y="70"/>
                    </a:lnTo>
                    <a:lnTo>
                      <a:pt x="26" y="69"/>
                    </a:lnTo>
                    <a:lnTo>
                      <a:pt x="21" y="69"/>
                    </a:lnTo>
                    <a:lnTo>
                      <a:pt x="17" y="67"/>
                    </a:lnTo>
                    <a:lnTo>
                      <a:pt x="14" y="64"/>
                    </a:lnTo>
                    <a:lnTo>
                      <a:pt x="13" y="63"/>
                    </a:lnTo>
                    <a:lnTo>
                      <a:pt x="9" y="60"/>
                    </a:lnTo>
                    <a:lnTo>
                      <a:pt x="7" y="57"/>
                    </a:lnTo>
                    <a:lnTo>
                      <a:pt x="5" y="53"/>
                    </a:lnTo>
                    <a:lnTo>
                      <a:pt x="19" y="45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Freeform 50"/>
              <p:cNvSpPr>
                <a:spLocks/>
              </p:cNvSpPr>
              <p:nvPr/>
            </p:nvSpPr>
            <p:spPr bwMode="auto">
              <a:xfrm>
                <a:off x="3620" y="1563"/>
                <a:ext cx="37" cy="36"/>
              </a:xfrm>
              <a:custGeom>
                <a:avLst/>
                <a:gdLst>
                  <a:gd name="T0" fmla="*/ 26 w 37"/>
                  <a:gd name="T1" fmla="*/ 3 h 36"/>
                  <a:gd name="T2" fmla="*/ 29 w 37"/>
                  <a:gd name="T3" fmla="*/ 4 h 36"/>
                  <a:gd name="T4" fmla="*/ 33 w 37"/>
                  <a:gd name="T5" fmla="*/ 6 h 36"/>
                  <a:gd name="T6" fmla="*/ 34 w 37"/>
                  <a:gd name="T7" fmla="*/ 8 h 36"/>
                  <a:gd name="T8" fmla="*/ 36 w 37"/>
                  <a:gd name="T9" fmla="*/ 12 h 36"/>
                  <a:gd name="T10" fmla="*/ 35 w 37"/>
                  <a:gd name="T11" fmla="*/ 14 h 36"/>
                  <a:gd name="T12" fmla="*/ 34 w 37"/>
                  <a:gd name="T13" fmla="*/ 17 h 36"/>
                  <a:gd name="T14" fmla="*/ 34 w 37"/>
                  <a:gd name="T15" fmla="*/ 20 h 36"/>
                  <a:gd name="T16" fmla="*/ 33 w 37"/>
                  <a:gd name="T17" fmla="*/ 23 h 36"/>
                  <a:gd name="T18" fmla="*/ 32 w 37"/>
                  <a:gd name="T19" fmla="*/ 25 h 36"/>
                  <a:gd name="T20" fmla="*/ 31 w 37"/>
                  <a:gd name="T21" fmla="*/ 28 h 36"/>
                  <a:gd name="T22" fmla="*/ 30 w 37"/>
                  <a:gd name="T23" fmla="*/ 29 h 36"/>
                  <a:gd name="T24" fmla="*/ 27 w 37"/>
                  <a:gd name="T25" fmla="*/ 33 h 36"/>
                  <a:gd name="T26" fmla="*/ 25 w 37"/>
                  <a:gd name="T27" fmla="*/ 34 h 36"/>
                  <a:gd name="T28" fmla="*/ 21 w 37"/>
                  <a:gd name="T29" fmla="*/ 34 h 36"/>
                  <a:gd name="T30" fmla="*/ 19 w 37"/>
                  <a:gd name="T31" fmla="*/ 35 h 36"/>
                  <a:gd name="T32" fmla="*/ 15 w 37"/>
                  <a:gd name="T33" fmla="*/ 35 h 36"/>
                  <a:gd name="T34" fmla="*/ 14 w 37"/>
                  <a:gd name="T35" fmla="*/ 34 h 36"/>
                  <a:gd name="T36" fmla="*/ 9 w 37"/>
                  <a:gd name="T37" fmla="*/ 34 h 36"/>
                  <a:gd name="T38" fmla="*/ 8 w 37"/>
                  <a:gd name="T39" fmla="*/ 32 h 36"/>
                  <a:gd name="T40" fmla="*/ 6 w 37"/>
                  <a:gd name="T41" fmla="*/ 31 h 36"/>
                  <a:gd name="T42" fmla="*/ 4 w 37"/>
                  <a:gd name="T43" fmla="*/ 28 h 36"/>
                  <a:gd name="T44" fmla="*/ 3 w 37"/>
                  <a:gd name="T45" fmla="*/ 26 h 36"/>
                  <a:gd name="T46" fmla="*/ 2 w 37"/>
                  <a:gd name="T47" fmla="*/ 24 h 36"/>
                  <a:gd name="T48" fmla="*/ 0 w 37"/>
                  <a:gd name="T49" fmla="*/ 21 h 36"/>
                  <a:gd name="T50" fmla="*/ 0 w 37"/>
                  <a:gd name="T51" fmla="*/ 18 h 36"/>
                  <a:gd name="T52" fmla="*/ 1 w 37"/>
                  <a:gd name="T53" fmla="*/ 16 h 36"/>
                  <a:gd name="T54" fmla="*/ 2 w 37"/>
                  <a:gd name="T55" fmla="*/ 13 h 36"/>
                  <a:gd name="T56" fmla="*/ 2 w 37"/>
                  <a:gd name="T57" fmla="*/ 10 h 36"/>
                  <a:gd name="T58" fmla="*/ 3 w 37"/>
                  <a:gd name="T59" fmla="*/ 7 h 36"/>
                  <a:gd name="T60" fmla="*/ 5 w 37"/>
                  <a:gd name="T61" fmla="*/ 6 h 36"/>
                  <a:gd name="T62" fmla="*/ 8 w 37"/>
                  <a:gd name="T63" fmla="*/ 4 h 36"/>
                  <a:gd name="T64" fmla="*/ 12 w 37"/>
                  <a:gd name="T65" fmla="*/ 2 h 36"/>
                  <a:gd name="T66" fmla="*/ 14 w 37"/>
                  <a:gd name="T67" fmla="*/ 1 h 36"/>
                  <a:gd name="T68" fmla="*/ 15 w 37"/>
                  <a:gd name="T69" fmla="*/ 0 h 36"/>
                  <a:gd name="T70" fmla="*/ 18 w 37"/>
                  <a:gd name="T71" fmla="*/ 1 h 36"/>
                  <a:gd name="T72" fmla="*/ 23 w 37"/>
                  <a:gd name="T73" fmla="*/ 1 h 36"/>
                  <a:gd name="T74" fmla="*/ 25 w 37"/>
                  <a:gd name="T75" fmla="*/ 2 h 36"/>
                  <a:gd name="T76" fmla="*/ 26 w 37"/>
                  <a:gd name="T77" fmla="*/ 3 h 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7"/>
                  <a:gd name="T118" fmla="*/ 0 h 36"/>
                  <a:gd name="T119" fmla="*/ 37 w 37"/>
                  <a:gd name="T120" fmla="*/ 36 h 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7" h="36">
                    <a:moveTo>
                      <a:pt x="26" y="3"/>
                    </a:moveTo>
                    <a:lnTo>
                      <a:pt x="29" y="4"/>
                    </a:lnTo>
                    <a:lnTo>
                      <a:pt x="33" y="6"/>
                    </a:lnTo>
                    <a:lnTo>
                      <a:pt x="34" y="8"/>
                    </a:lnTo>
                    <a:lnTo>
                      <a:pt x="36" y="12"/>
                    </a:lnTo>
                    <a:lnTo>
                      <a:pt x="35" y="14"/>
                    </a:lnTo>
                    <a:lnTo>
                      <a:pt x="34" y="17"/>
                    </a:lnTo>
                    <a:lnTo>
                      <a:pt x="34" y="20"/>
                    </a:lnTo>
                    <a:lnTo>
                      <a:pt x="33" y="23"/>
                    </a:lnTo>
                    <a:lnTo>
                      <a:pt x="32" y="25"/>
                    </a:lnTo>
                    <a:lnTo>
                      <a:pt x="31" y="28"/>
                    </a:lnTo>
                    <a:lnTo>
                      <a:pt x="30" y="29"/>
                    </a:lnTo>
                    <a:lnTo>
                      <a:pt x="27" y="33"/>
                    </a:lnTo>
                    <a:lnTo>
                      <a:pt x="25" y="34"/>
                    </a:lnTo>
                    <a:lnTo>
                      <a:pt x="21" y="34"/>
                    </a:lnTo>
                    <a:lnTo>
                      <a:pt x="19" y="35"/>
                    </a:lnTo>
                    <a:lnTo>
                      <a:pt x="15" y="35"/>
                    </a:lnTo>
                    <a:lnTo>
                      <a:pt x="14" y="34"/>
                    </a:lnTo>
                    <a:lnTo>
                      <a:pt x="9" y="34"/>
                    </a:lnTo>
                    <a:lnTo>
                      <a:pt x="8" y="32"/>
                    </a:lnTo>
                    <a:lnTo>
                      <a:pt x="6" y="31"/>
                    </a:lnTo>
                    <a:lnTo>
                      <a:pt x="4" y="28"/>
                    </a:lnTo>
                    <a:lnTo>
                      <a:pt x="3" y="26"/>
                    </a:lnTo>
                    <a:lnTo>
                      <a:pt x="2" y="24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1" y="16"/>
                    </a:lnTo>
                    <a:lnTo>
                      <a:pt x="2" y="13"/>
                    </a:lnTo>
                    <a:lnTo>
                      <a:pt x="2" y="10"/>
                    </a:lnTo>
                    <a:lnTo>
                      <a:pt x="3" y="7"/>
                    </a:lnTo>
                    <a:lnTo>
                      <a:pt x="5" y="6"/>
                    </a:lnTo>
                    <a:lnTo>
                      <a:pt x="8" y="4"/>
                    </a:lnTo>
                    <a:lnTo>
                      <a:pt x="12" y="2"/>
                    </a:lnTo>
                    <a:lnTo>
                      <a:pt x="14" y="1"/>
                    </a:lnTo>
                    <a:lnTo>
                      <a:pt x="15" y="0"/>
                    </a:lnTo>
                    <a:lnTo>
                      <a:pt x="18" y="1"/>
                    </a:lnTo>
                    <a:lnTo>
                      <a:pt x="23" y="1"/>
                    </a:lnTo>
                    <a:lnTo>
                      <a:pt x="25" y="2"/>
                    </a:lnTo>
                    <a:lnTo>
                      <a:pt x="26" y="3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Freeform 51"/>
              <p:cNvSpPr>
                <a:spLocks/>
              </p:cNvSpPr>
              <p:nvPr/>
            </p:nvSpPr>
            <p:spPr bwMode="auto">
              <a:xfrm>
                <a:off x="3630" y="1574"/>
                <a:ext cx="17" cy="17"/>
              </a:xfrm>
              <a:custGeom>
                <a:avLst/>
                <a:gdLst>
                  <a:gd name="T0" fmla="*/ 0 w 17"/>
                  <a:gd name="T1" fmla="*/ 9 h 17"/>
                  <a:gd name="T2" fmla="*/ 1 w 17"/>
                  <a:gd name="T3" fmla="*/ 7 h 17"/>
                  <a:gd name="T4" fmla="*/ 2 w 17"/>
                  <a:gd name="T5" fmla="*/ 3 h 17"/>
                  <a:gd name="T6" fmla="*/ 3 w 17"/>
                  <a:gd name="T7" fmla="*/ 2 h 17"/>
                  <a:gd name="T8" fmla="*/ 5 w 17"/>
                  <a:gd name="T9" fmla="*/ 1 h 17"/>
                  <a:gd name="T10" fmla="*/ 8 w 17"/>
                  <a:gd name="T11" fmla="*/ 0 h 17"/>
                  <a:gd name="T12" fmla="*/ 11 w 17"/>
                  <a:gd name="T13" fmla="*/ 1 h 17"/>
                  <a:gd name="T14" fmla="*/ 13 w 17"/>
                  <a:gd name="T15" fmla="*/ 1 h 17"/>
                  <a:gd name="T16" fmla="*/ 14 w 17"/>
                  <a:gd name="T17" fmla="*/ 3 h 17"/>
                  <a:gd name="T18" fmla="*/ 16 w 17"/>
                  <a:gd name="T19" fmla="*/ 6 h 17"/>
                  <a:gd name="T20" fmla="*/ 16 w 17"/>
                  <a:gd name="T21" fmla="*/ 9 h 17"/>
                  <a:gd name="T22" fmla="*/ 14 w 17"/>
                  <a:gd name="T23" fmla="*/ 12 h 17"/>
                  <a:gd name="T24" fmla="*/ 12 w 17"/>
                  <a:gd name="T25" fmla="*/ 13 h 17"/>
                  <a:gd name="T26" fmla="*/ 10 w 17"/>
                  <a:gd name="T27" fmla="*/ 14 h 17"/>
                  <a:gd name="T28" fmla="*/ 5 w 17"/>
                  <a:gd name="T29" fmla="*/ 16 h 17"/>
                  <a:gd name="T30" fmla="*/ 2 w 17"/>
                  <a:gd name="T31" fmla="*/ 14 h 17"/>
                  <a:gd name="T32" fmla="*/ 1 w 17"/>
                  <a:gd name="T33" fmla="*/ 12 h 17"/>
                  <a:gd name="T34" fmla="*/ 0 w 17"/>
                  <a:gd name="T35" fmla="*/ 9 h 17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w 17"/>
                  <a:gd name="T55" fmla="*/ 0 h 17"/>
                  <a:gd name="T56" fmla="*/ 17 w 17"/>
                  <a:gd name="T57" fmla="*/ 17 h 17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T54" t="T55" r="T56" b="T57"/>
                <a:pathLst>
                  <a:path w="17" h="17">
                    <a:moveTo>
                      <a:pt x="0" y="9"/>
                    </a:moveTo>
                    <a:lnTo>
                      <a:pt x="1" y="7"/>
                    </a:lnTo>
                    <a:lnTo>
                      <a:pt x="2" y="3"/>
                    </a:lnTo>
                    <a:lnTo>
                      <a:pt x="3" y="2"/>
                    </a:lnTo>
                    <a:lnTo>
                      <a:pt x="5" y="1"/>
                    </a:lnTo>
                    <a:lnTo>
                      <a:pt x="8" y="0"/>
                    </a:lnTo>
                    <a:lnTo>
                      <a:pt x="11" y="1"/>
                    </a:lnTo>
                    <a:lnTo>
                      <a:pt x="13" y="1"/>
                    </a:lnTo>
                    <a:lnTo>
                      <a:pt x="14" y="3"/>
                    </a:lnTo>
                    <a:lnTo>
                      <a:pt x="16" y="6"/>
                    </a:lnTo>
                    <a:lnTo>
                      <a:pt x="16" y="9"/>
                    </a:lnTo>
                    <a:lnTo>
                      <a:pt x="14" y="12"/>
                    </a:lnTo>
                    <a:lnTo>
                      <a:pt x="12" y="13"/>
                    </a:lnTo>
                    <a:lnTo>
                      <a:pt x="10" y="14"/>
                    </a:lnTo>
                    <a:lnTo>
                      <a:pt x="5" y="16"/>
                    </a:lnTo>
                    <a:lnTo>
                      <a:pt x="2" y="14"/>
                    </a:lnTo>
                    <a:lnTo>
                      <a:pt x="1" y="12"/>
                    </a:lnTo>
                    <a:lnTo>
                      <a:pt x="0" y="9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52"/>
              <p:cNvSpPr>
                <a:spLocks/>
              </p:cNvSpPr>
              <p:nvPr/>
            </p:nvSpPr>
            <p:spPr bwMode="auto">
              <a:xfrm>
                <a:off x="3603" y="1545"/>
                <a:ext cx="70" cy="71"/>
              </a:xfrm>
              <a:custGeom>
                <a:avLst/>
                <a:gdLst>
                  <a:gd name="T0" fmla="*/ 21 w 70"/>
                  <a:gd name="T1" fmla="*/ 46 h 71"/>
                  <a:gd name="T2" fmla="*/ 25 w 70"/>
                  <a:gd name="T3" fmla="*/ 50 h 71"/>
                  <a:gd name="T4" fmla="*/ 29 w 70"/>
                  <a:gd name="T5" fmla="*/ 53 h 71"/>
                  <a:gd name="T6" fmla="*/ 36 w 70"/>
                  <a:gd name="T7" fmla="*/ 53 h 71"/>
                  <a:gd name="T8" fmla="*/ 41 w 70"/>
                  <a:gd name="T9" fmla="*/ 53 h 71"/>
                  <a:gd name="T10" fmla="*/ 47 w 70"/>
                  <a:gd name="T11" fmla="*/ 47 h 71"/>
                  <a:gd name="T12" fmla="*/ 49 w 70"/>
                  <a:gd name="T13" fmla="*/ 43 h 71"/>
                  <a:gd name="T14" fmla="*/ 51 w 70"/>
                  <a:gd name="T15" fmla="*/ 38 h 71"/>
                  <a:gd name="T16" fmla="*/ 52 w 70"/>
                  <a:gd name="T17" fmla="*/ 32 h 71"/>
                  <a:gd name="T18" fmla="*/ 49 w 70"/>
                  <a:gd name="T19" fmla="*/ 27 h 71"/>
                  <a:gd name="T20" fmla="*/ 47 w 70"/>
                  <a:gd name="T21" fmla="*/ 24 h 71"/>
                  <a:gd name="T22" fmla="*/ 41 w 70"/>
                  <a:gd name="T23" fmla="*/ 21 h 71"/>
                  <a:gd name="T24" fmla="*/ 35 w 70"/>
                  <a:gd name="T25" fmla="*/ 19 h 71"/>
                  <a:gd name="T26" fmla="*/ 31 w 70"/>
                  <a:gd name="T27" fmla="*/ 19 h 71"/>
                  <a:gd name="T28" fmla="*/ 25 w 70"/>
                  <a:gd name="T29" fmla="*/ 22 h 71"/>
                  <a:gd name="T30" fmla="*/ 20 w 70"/>
                  <a:gd name="T31" fmla="*/ 25 h 71"/>
                  <a:gd name="T32" fmla="*/ 19 w 70"/>
                  <a:gd name="T33" fmla="*/ 31 h 71"/>
                  <a:gd name="T34" fmla="*/ 17 w 70"/>
                  <a:gd name="T35" fmla="*/ 36 h 71"/>
                  <a:gd name="T36" fmla="*/ 19 w 70"/>
                  <a:gd name="T37" fmla="*/ 42 h 71"/>
                  <a:gd name="T38" fmla="*/ 4 w 70"/>
                  <a:gd name="T39" fmla="*/ 53 h 71"/>
                  <a:gd name="T40" fmla="*/ 2 w 70"/>
                  <a:gd name="T41" fmla="*/ 45 h 71"/>
                  <a:gd name="T42" fmla="*/ 1 w 70"/>
                  <a:gd name="T43" fmla="*/ 36 h 71"/>
                  <a:gd name="T44" fmla="*/ 2 w 70"/>
                  <a:gd name="T45" fmla="*/ 29 h 71"/>
                  <a:gd name="T46" fmla="*/ 4 w 70"/>
                  <a:gd name="T47" fmla="*/ 21 h 71"/>
                  <a:gd name="T48" fmla="*/ 7 w 70"/>
                  <a:gd name="T49" fmla="*/ 14 h 71"/>
                  <a:gd name="T50" fmla="*/ 13 w 70"/>
                  <a:gd name="T51" fmla="*/ 8 h 71"/>
                  <a:gd name="T52" fmla="*/ 23 w 70"/>
                  <a:gd name="T53" fmla="*/ 2 h 71"/>
                  <a:gd name="T54" fmla="*/ 31 w 70"/>
                  <a:gd name="T55" fmla="*/ 0 h 71"/>
                  <a:gd name="T56" fmla="*/ 39 w 70"/>
                  <a:gd name="T57" fmla="*/ 3 h 71"/>
                  <a:gd name="T58" fmla="*/ 47 w 70"/>
                  <a:gd name="T59" fmla="*/ 3 h 71"/>
                  <a:gd name="T60" fmla="*/ 55 w 70"/>
                  <a:gd name="T61" fmla="*/ 10 h 71"/>
                  <a:gd name="T62" fmla="*/ 60 w 70"/>
                  <a:gd name="T63" fmla="*/ 14 h 71"/>
                  <a:gd name="T64" fmla="*/ 66 w 70"/>
                  <a:gd name="T65" fmla="*/ 20 h 71"/>
                  <a:gd name="T66" fmla="*/ 68 w 70"/>
                  <a:gd name="T67" fmla="*/ 28 h 71"/>
                  <a:gd name="T68" fmla="*/ 68 w 70"/>
                  <a:gd name="T69" fmla="*/ 37 h 71"/>
                  <a:gd name="T70" fmla="*/ 66 w 70"/>
                  <a:gd name="T71" fmla="*/ 45 h 71"/>
                  <a:gd name="T72" fmla="*/ 63 w 70"/>
                  <a:gd name="T73" fmla="*/ 51 h 71"/>
                  <a:gd name="T74" fmla="*/ 61 w 70"/>
                  <a:gd name="T75" fmla="*/ 60 h 71"/>
                  <a:gd name="T76" fmla="*/ 54 w 70"/>
                  <a:gd name="T77" fmla="*/ 64 h 71"/>
                  <a:gd name="T78" fmla="*/ 47 w 70"/>
                  <a:gd name="T79" fmla="*/ 68 h 71"/>
                  <a:gd name="T80" fmla="*/ 39 w 70"/>
                  <a:gd name="T81" fmla="*/ 70 h 71"/>
                  <a:gd name="T82" fmla="*/ 29 w 70"/>
                  <a:gd name="T83" fmla="*/ 69 h 71"/>
                  <a:gd name="T84" fmla="*/ 24 w 70"/>
                  <a:gd name="T85" fmla="*/ 67 h 71"/>
                  <a:gd name="T86" fmla="*/ 14 w 70"/>
                  <a:gd name="T87" fmla="*/ 63 h 71"/>
                  <a:gd name="T88" fmla="*/ 10 w 70"/>
                  <a:gd name="T89" fmla="*/ 59 h 71"/>
                  <a:gd name="T90" fmla="*/ 4 w 70"/>
                  <a:gd name="T91" fmla="*/ 53 h 71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0"/>
                  <a:gd name="T139" fmla="*/ 0 h 71"/>
                  <a:gd name="T140" fmla="*/ 70 w 70"/>
                  <a:gd name="T141" fmla="*/ 71 h 71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0" h="71">
                    <a:moveTo>
                      <a:pt x="20" y="44"/>
                    </a:moveTo>
                    <a:lnTo>
                      <a:pt x="21" y="46"/>
                    </a:lnTo>
                    <a:lnTo>
                      <a:pt x="23" y="49"/>
                    </a:lnTo>
                    <a:lnTo>
                      <a:pt x="25" y="50"/>
                    </a:lnTo>
                    <a:lnTo>
                      <a:pt x="26" y="52"/>
                    </a:lnTo>
                    <a:lnTo>
                      <a:pt x="29" y="53"/>
                    </a:lnTo>
                    <a:lnTo>
                      <a:pt x="32" y="53"/>
                    </a:lnTo>
                    <a:lnTo>
                      <a:pt x="36" y="53"/>
                    </a:lnTo>
                    <a:lnTo>
                      <a:pt x="38" y="52"/>
                    </a:lnTo>
                    <a:lnTo>
                      <a:pt x="41" y="53"/>
                    </a:lnTo>
                    <a:lnTo>
                      <a:pt x="44" y="51"/>
                    </a:lnTo>
                    <a:lnTo>
                      <a:pt x="47" y="47"/>
                    </a:lnTo>
                    <a:lnTo>
                      <a:pt x="48" y="46"/>
                    </a:lnTo>
                    <a:lnTo>
                      <a:pt x="49" y="43"/>
                    </a:lnTo>
                    <a:lnTo>
                      <a:pt x="51" y="42"/>
                    </a:lnTo>
                    <a:lnTo>
                      <a:pt x="51" y="38"/>
                    </a:lnTo>
                    <a:lnTo>
                      <a:pt x="51" y="35"/>
                    </a:lnTo>
                    <a:lnTo>
                      <a:pt x="52" y="32"/>
                    </a:lnTo>
                    <a:lnTo>
                      <a:pt x="51" y="31"/>
                    </a:lnTo>
                    <a:lnTo>
                      <a:pt x="49" y="27"/>
                    </a:lnTo>
                    <a:lnTo>
                      <a:pt x="48" y="25"/>
                    </a:lnTo>
                    <a:lnTo>
                      <a:pt x="47" y="24"/>
                    </a:lnTo>
                    <a:lnTo>
                      <a:pt x="43" y="21"/>
                    </a:lnTo>
                    <a:lnTo>
                      <a:pt x="41" y="21"/>
                    </a:lnTo>
                    <a:lnTo>
                      <a:pt x="38" y="20"/>
                    </a:lnTo>
                    <a:lnTo>
                      <a:pt x="35" y="19"/>
                    </a:lnTo>
                    <a:lnTo>
                      <a:pt x="32" y="18"/>
                    </a:lnTo>
                    <a:lnTo>
                      <a:pt x="31" y="19"/>
                    </a:lnTo>
                    <a:lnTo>
                      <a:pt x="29" y="20"/>
                    </a:lnTo>
                    <a:lnTo>
                      <a:pt x="25" y="22"/>
                    </a:lnTo>
                    <a:lnTo>
                      <a:pt x="22" y="24"/>
                    </a:lnTo>
                    <a:lnTo>
                      <a:pt x="20" y="25"/>
                    </a:lnTo>
                    <a:lnTo>
                      <a:pt x="19" y="28"/>
                    </a:lnTo>
                    <a:lnTo>
                      <a:pt x="19" y="31"/>
                    </a:lnTo>
                    <a:lnTo>
                      <a:pt x="18" y="34"/>
                    </a:lnTo>
                    <a:lnTo>
                      <a:pt x="17" y="36"/>
                    </a:lnTo>
                    <a:lnTo>
                      <a:pt x="17" y="39"/>
                    </a:lnTo>
                    <a:lnTo>
                      <a:pt x="19" y="42"/>
                    </a:lnTo>
                    <a:lnTo>
                      <a:pt x="20" y="44"/>
                    </a:lnTo>
                    <a:lnTo>
                      <a:pt x="4" y="53"/>
                    </a:lnTo>
                    <a:lnTo>
                      <a:pt x="2" y="50"/>
                    </a:lnTo>
                    <a:lnTo>
                      <a:pt x="2" y="45"/>
                    </a:lnTo>
                    <a:lnTo>
                      <a:pt x="0" y="42"/>
                    </a:lnTo>
                    <a:lnTo>
                      <a:pt x="1" y="36"/>
                    </a:lnTo>
                    <a:lnTo>
                      <a:pt x="2" y="34"/>
                    </a:lnTo>
                    <a:lnTo>
                      <a:pt x="2" y="29"/>
                    </a:lnTo>
                    <a:lnTo>
                      <a:pt x="2" y="26"/>
                    </a:lnTo>
                    <a:lnTo>
                      <a:pt x="4" y="21"/>
                    </a:lnTo>
                    <a:lnTo>
                      <a:pt x="5" y="17"/>
                    </a:lnTo>
                    <a:lnTo>
                      <a:pt x="7" y="14"/>
                    </a:lnTo>
                    <a:lnTo>
                      <a:pt x="9" y="10"/>
                    </a:lnTo>
                    <a:lnTo>
                      <a:pt x="13" y="8"/>
                    </a:lnTo>
                    <a:lnTo>
                      <a:pt x="20" y="4"/>
                    </a:lnTo>
                    <a:lnTo>
                      <a:pt x="23" y="2"/>
                    </a:lnTo>
                    <a:lnTo>
                      <a:pt x="28" y="2"/>
                    </a:lnTo>
                    <a:lnTo>
                      <a:pt x="31" y="0"/>
                    </a:lnTo>
                    <a:lnTo>
                      <a:pt x="37" y="2"/>
                    </a:lnTo>
                    <a:lnTo>
                      <a:pt x="39" y="3"/>
                    </a:lnTo>
                    <a:lnTo>
                      <a:pt x="45" y="4"/>
                    </a:lnTo>
                    <a:lnTo>
                      <a:pt x="47" y="3"/>
                    </a:lnTo>
                    <a:lnTo>
                      <a:pt x="51" y="7"/>
                    </a:lnTo>
                    <a:lnTo>
                      <a:pt x="55" y="10"/>
                    </a:lnTo>
                    <a:lnTo>
                      <a:pt x="58" y="11"/>
                    </a:lnTo>
                    <a:lnTo>
                      <a:pt x="60" y="14"/>
                    </a:lnTo>
                    <a:lnTo>
                      <a:pt x="64" y="16"/>
                    </a:lnTo>
                    <a:lnTo>
                      <a:pt x="66" y="20"/>
                    </a:lnTo>
                    <a:lnTo>
                      <a:pt x="66" y="24"/>
                    </a:lnTo>
                    <a:lnTo>
                      <a:pt x="68" y="28"/>
                    </a:lnTo>
                    <a:lnTo>
                      <a:pt x="68" y="32"/>
                    </a:lnTo>
                    <a:lnTo>
                      <a:pt x="68" y="37"/>
                    </a:lnTo>
                    <a:lnTo>
                      <a:pt x="69" y="41"/>
                    </a:lnTo>
                    <a:lnTo>
                      <a:pt x="66" y="45"/>
                    </a:lnTo>
                    <a:lnTo>
                      <a:pt x="65" y="48"/>
                    </a:lnTo>
                    <a:lnTo>
                      <a:pt x="63" y="51"/>
                    </a:lnTo>
                    <a:lnTo>
                      <a:pt x="63" y="56"/>
                    </a:lnTo>
                    <a:lnTo>
                      <a:pt x="61" y="60"/>
                    </a:lnTo>
                    <a:lnTo>
                      <a:pt x="57" y="62"/>
                    </a:lnTo>
                    <a:lnTo>
                      <a:pt x="54" y="64"/>
                    </a:lnTo>
                    <a:lnTo>
                      <a:pt x="49" y="67"/>
                    </a:lnTo>
                    <a:lnTo>
                      <a:pt x="47" y="68"/>
                    </a:lnTo>
                    <a:lnTo>
                      <a:pt x="43" y="70"/>
                    </a:lnTo>
                    <a:lnTo>
                      <a:pt x="39" y="70"/>
                    </a:lnTo>
                    <a:lnTo>
                      <a:pt x="35" y="70"/>
                    </a:lnTo>
                    <a:lnTo>
                      <a:pt x="29" y="69"/>
                    </a:lnTo>
                    <a:lnTo>
                      <a:pt x="26" y="68"/>
                    </a:lnTo>
                    <a:lnTo>
                      <a:pt x="24" y="67"/>
                    </a:lnTo>
                    <a:lnTo>
                      <a:pt x="20" y="65"/>
                    </a:lnTo>
                    <a:lnTo>
                      <a:pt x="14" y="63"/>
                    </a:lnTo>
                    <a:lnTo>
                      <a:pt x="12" y="63"/>
                    </a:lnTo>
                    <a:lnTo>
                      <a:pt x="10" y="59"/>
                    </a:lnTo>
                    <a:lnTo>
                      <a:pt x="6" y="57"/>
                    </a:lnTo>
                    <a:lnTo>
                      <a:pt x="4" y="53"/>
                    </a:lnTo>
                    <a:lnTo>
                      <a:pt x="20" y="44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53"/>
              <p:cNvSpPr>
                <a:spLocks/>
              </p:cNvSpPr>
              <p:nvPr/>
            </p:nvSpPr>
            <p:spPr bwMode="auto">
              <a:xfrm>
                <a:off x="3687" y="1526"/>
                <a:ext cx="36" cy="37"/>
              </a:xfrm>
              <a:custGeom>
                <a:avLst/>
                <a:gdLst>
                  <a:gd name="T0" fmla="*/ 27 w 36"/>
                  <a:gd name="T1" fmla="*/ 4 h 37"/>
                  <a:gd name="T2" fmla="*/ 30 w 36"/>
                  <a:gd name="T3" fmla="*/ 5 h 37"/>
                  <a:gd name="T4" fmla="*/ 31 w 36"/>
                  <a:gd name="T5" fmla="*/ 6 h 37"/>
                  <a:gd name="T6" fmla="*/ 33 w 36"/>
                  <a:gd name="T7" fmla="*/ 10 h 37"/>
                  <a:gd name="T8" fmla="*/ 34 w 36"/>
                  <a:gd name="T9" fmla="*/ 12 h 37"/>
                  <a:gd name="T10" fmla="*/ 35 w 36"/>
                  <a:gd name="T11" fmla="*/ 13 h 37"/>
                  <a:gd name="T12" fmla="*/ 35 w 36"/>
                  <a:gd name="T13" fmla="*/ 18 h 37"/>
                  <a:gd name="T14" fmla="*/ 34 w 36"/>
                  <a:gd name="T15" fmla="*/ 21 h 37"/>
                  <a:gd name="T16" fmla="*/ 33 w 36"/>
                  <a:gd name="T17" fmla="*/ 23 h 37"/>
                  <a:gd name="T18" fmla="*/ 33 w 36"/>
                  <a:gd name="T19" fmla="*/ 26 h 37"/>
                  <a:gd name="T20" fmla="*/ 31 w 36"/>
                  <a:gd name="T21" fmla="*/ 27 h 37"/>
                  <a:gd name="T22" fmla="*/ 30 w 36"/>
                  <a:gd name="T23" fmla="*/ 30 h 37"/>
                  <a:gd name="T24" fmla="*/ 28 w 36"/>
                  <a:gd name="T25" fmla="*/ 34 h 37"/>
                  <a:gd name="T26" fmla="*/ 26 w 36"/>
                  <a:gd name="T27" fmla="*/ 35 h 37"/>
                  <a:gd name="T28" fmla="*/ 22 w 36"/>
                  <a:gd name="T29" fmla="*/ 35 h 37"/>
                  <a:gd name="T30" fmla="*/ 19 w 36"/>
                  <a:gd name="T31" fmla="*/ 34 h 37"/>
                  <a:gd name="T32" fmla="*/ 15 w 36"/>
                  <a:gd name="T33" fmla="*/ 36 h 37"/>
                  <a:gd name="T34" fmla="*/ 13 w 36"/>
                  <a:gd name="T35" fmla="*/ 35 h 37"/>
                  <a:gd name="T36" fmla="*/ 10 w 36"/>
                  <a:gd name="T37" fmla="*/ 35 h 37"/>
                  <a:gd name="T38" fmla="*/ 8 w 36"/>
                  <a:gd name="T39" fmla="*/ 31 h 37"/>
                  <a:gd name="T40" fmla="*/ 5 w 36"/>
                  <a:gd name="T41" fmla="*/ 30 h 37"/>
                  <a:gd name="T42" fmla="*/ 4 w 36"/>
                  <a:gd name="T43" fmla="*/ 29 h 37"/>
                  <a:gd name="T44" fmla="*/ 3 w 36"/>
                  <a:gd name="T45" fmla="*/ 27 h 37"/>
                  <a:gd name="T46" fmla="*/ 1 w 36"/>
                  <a:gd name="T47" fmla="*/ 23 h 37"/>
                  <a:gd name="T48" fmla="*/ 0 w 36"/>
                  <a:gd name="T49" fmla="*/ 22 h 37"/>
                  <a:gd name="T50" fmla="*/ 0 w 36"/>
                  <a:gd name="T51" fmla="*/ 17 h 37"/>
                  <a:gd name="T52" fmla="*/ 1 w 36"/>
                  <a:gd name="T53" fmla="*/ 15 h 37"/>
                  <a:gd name="T54" fmla="*/ 1 w 36"/>
                  <a:gd name="T55" fmla="*/ 12 h 37"/>
                  <a:gd name="T56" fmla="*/ 2 w 36"/>
                  <a:gd name="T57" fmla="*/ 9 h 37"/>
                  <a:gd name="T58" fmla="*/ 4 w 36"/>
                  <a:gd name="T59" fmla="*/ 8 h 37"/>
                  <a:gd name="T60" fmla="*/ 5 w 36"/>
                  <a:gd name="T61" fmla="*/ 5 h 37"/>
                  <a:gd name="T62" fmla="*/ 8 w 36"/>
                  <a:gd name="T63" fmla="*/ 3 h 37"/>
                  <a:gd name="T64" fmla="*/ 12 w 36"/>
                  <a:gd name="T65" fmla="*/ 1 h 37"/>
                  <a:gd name="T66" fmla="*/ 13 w 36"/>
                  <a:gd name="T67" fmla="*/ 0 h 37"/>
                  <a:gd name="T68" fmla="*/ 16 w 36"/>
                  <a:gd name="T69" fmla="*/ 1 h 37"/>
                  <a:gd name="T70" fmla="*/ 18 w 36"/>
                  <a:gd name="T71" fmla="*/ 0 h 37"/>
                  <a:gd name="T72" fmla="*/ 22 w 36"/>
                  <a:gd name="T73" fmla="*/ 0 h 37"/>
                  <a:gd name="T74" fmla="*/ 25 w 36"/>
                  <a:gd name="T75" fmla="*/ 1 h 37"/>
                  <a:gd name="T76" fmla="*/ 27 w 36"/>
                  <a:gd name="T77" fmla="*/ 4 h 3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36"/>
                  <a:gd name="T118" fmla="*/ 0 h 37"/>
                  <a:gd name="T119" fmla="*/ 36 w 36"/>
                  <a:gd name="T120" fmla="*/ 37 h 3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36" h="37">
                    <a:moveTo>
                      <a:pt x="27" y="4"/>
                    </a:moveTo>
                    <a:lnTo>
                      <a:pt x="30" y="5"/>
                    </a:lnTo>
                    <a:lnTo>
                      <a:pt x="31" y="6"/>
                    </a:lnTo>
                    <a:lnTo>
                      <a:pt x="33" y="10"/>
                    </a:lnTo>
                    <a:lnTo>
                      <a:pt x="34" y="12"/>
                    </a:lnTo>
                    <a:lnTo>
                      <a:pt x="35" y="13"/>
                    </a:lnTo>
                    <a:lnTo>
                      <a:pt x="35" y="18"/>
                    </a:lnTo>
                    <a:lnTo>
                      <a:pt x="34" y="21"/>
                    </a:lnTo>
                    <a:lnTo>
                      <a:pt x="33" y="23"/>
                    </a:lnTo>
                    <a:lnTo>
                      <a:pt x="33" y="26"/>
                    </a:lnTo>
                    <a:lnTo>
                      <a:pt x="31" y="27"/>
                    </a:lnTo>
                    <a:lnTo>
                      <a:pt x="30" y="30"/>
                    </a:lnTo>
                    <a:lnTo>
                      <a:pt x="28" y="34"/>
                    </a:lnTo>
                    <a:lnTo>
                      <a:pt x="26" y="35"/>
                    </a:lnTo>
                    <a:lnTo>
                      <a:pt x="22" y="35"/>
                    </a:lnTo>
                    <a:lnTo>
                      <a:pt x="19" y="34"/>
                    </a:lnTo>
                    <a:lnTo>
                      <a:pt x="15" y="36"/>
                    </a:lnTo>
                    <a:lnTo>
                      <a:pt x="13" y="35"/>
                    </a:lnTo>
                    <a:lnTo>
                      <a:pt x="10" y="35"/>
                    </a:lnTo>
                    <a:lnTo>
                      <a:pt x="8" y="31"/>
                    </a:lnTo>
                    <a:lnTo>
                      <a:pt x="5" y="30"/>
                    </a:lnTo>
                    <a:lnTo>
                      <a:pt x="4" y="29"/>
                    </a:lnTo>
                    <a:lnTo>
                      <a:pt x="3" y="27"/>
                    </a:lnTo>
                    <a:lnTo>
                      <a:pt x="1" y="23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1" y="15"/>
                    </a:lnTo>
                    <a:lnTo>
                      <a:pt x="1" y="12"/>
                    </a:lnTo>
                    <a:lnTo>
                      <a:pt x="2" y="9"/>
                    </a:lnTo>
                    <a:lnTo>
                      <a:pt x="4" y="8"/>
                    </a:lnTo>
                    <a:lnTo>
                      <a:pt x="5" y="5"/>
                    </a:lnTo>
                    <a:lnTo>
                      <a:pt x="8" y="3"/>
                    </a:lnTo>
                    <a:lnTo>
                      <a:pt x="12" y="1"/>
                    </a:lnTo>
                    <a:lnTo>
                      <a:pt x="13" y="0"/>
                    </a:lnTo>
                    <a:lnTo>
                      <a:pt x="16" y="1"/>
                    </a:lnTo>
                    <a:lnTo>
                      <a:pt x="18" y="0"/>
                    </a:lnTo>
                    <a:lnTo>
                      <a:pt x="22" y="0"/>
                    </a:lnTo>
                    <a:lnTo>
                      <a:pt x="25" y="1"/>
                    </a:lnTo>
                    <a:lnTo>
                      <a:pt x="27" y="4"/>
                    </a:lnTo>
                  </a:path>
                </a:pathLst>
              </a:custGeom>
              <a:solidFill>
                <a:srgbClr val="FFFFFF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Freeform 54"/>
              <p:cNvSpPr>
                <a:spLocks/>
              </p:cNvSpPr>
              <p:nvPr/>
            </p:nvSpPr>
            <p:spPr bwMode="auto">
              <a:xfrm>
                <a:off x="3698" y="1537"/>
                <a:ext cx="17" cy="17"/>
              </a:xfrm>
              <a:custGeom>
                <a:avLst/>
                <a:gdLst>
                  <a:gd name="T0" fmla="*/ 0 w 17"/>
                  <a:gd name="T1" fmla="*/ 11 h 17"/>
                  <a:gd name="T2" fmla="*/ 1 w 17"/>
                  <a:gd name="T3" fmla="*/ 7 h 17"/>
                  <a:gd name="T4" fmla="*/ 0 w 17"/>
                  <a:gd name="T5" fmla="*/ 6 h 17"/>
                  <a:gd name="T6" fmla="*/ 1 w 17"/>
                  <a:gd name="T7" fmla="*/ 4 h 17"/>
                  <a:gd name="T8" fmla="*/ 3 w 17"/>
                  <a:gd name="T9" fmla="*/ 3 h 17"/>
                  <a:gd name="T10" fmla="*/ 6 w 17"/>
                  <a:gd name="T11" fmla="*/ 2 h 17"/>
                  <a:gd name="T12" fmla="*/ 8 w 17"/>
                  <a:gd name="T13" fmla="*/ 1 h 17"/>
                  <a:gd name="T14" fmla="*/ 9 w 17"/>
                  <a:gd name="T15" fmla="*/ 0 h 17"/>
                  <a:gd name="T16" fmla="*/ 11 w 17"/>
                  <a:gd name="T17" fmla="*/ 1 h 17"/>
                  <a:gd name="T18" fmla="*/ 14 w 17"/>
                  <a:gd name="T19" fmla="*/ 2 h 17"/>
                  <a:gd name="T20" fmla="*/ 16 w 17"/>
                  <a:gd name="T21" fmla="*/ 4 h 17"/>
                  <a:gd name="T22" fmla="*/ 14 w 17"/>
                  <a:gd name="T23" fmla="*/ 8 h 17"/>
                  <a:gd name="T24" fmla="*/ 16 w 17"/>
                  <a:gd name="T25" fmla="*/ 9 h 17"/>
                  <a:gd name="T26" fmla="*/ 14 w 17"/>
                  <a:gd name="T27" fmla="*/ 11 h 17"/>
                  <a:gd name="T28" fmla="*/ 12 w 17"/>
                  <a:gd name="T29" fmla="*/ 12 h 17"/>
                  <a:gd name="T30" fmla="*/ 11 w 17"/>
                  <a:gd name="T31" fmla="*/ 16 h 17"/>
                  <a:gd name="T32" fmla="*/ 9 w 17"/>
                  <a:gd name="T33" fmla="*/ 13 h 17"/>
                  <a:gd name="T34" fmla="*/ 6 w 17"/>
                  <a:gd name="T35" fmla="*/ 16 h 17"/>
                  <a:gd name="T36" fmla="*/ 4 w 17"/>
                  <a:gd name="T37" fmla="*/ 14 h 17"/>
                  <a:gd name="T38" fmla="*/ 1 w 17"/>
                  <a:gd name="T39" fmla="*/ 13 h 17"/>
                  <a:gd name="T40" fmla="*/ 0 w 17"/>
                  <a:gd name="T41" fmla="*/ 11 h 1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w 17"/>
                  <a:gd name="T64" fmla="*/ 0 h 17"/>
                  <a:gd name="T65" fmla="*/ 17 w 17"/>
                  <a:gd name="T66" fmla="*/ 17 h 17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T63" t="T64" r="T65" b="T66"/>
                <a:pathLst>
                  <a:path w="17" h="17">
                    <a:moveTo>
                      <a:pt x="0" y="11"/>
                    </a:moveTo>
                    <a:lnTo>
                      <a:pt x="1" y="7"/>
                    </a:lnTo>
                    <a:lnTo>
                      <a:pt x="0" y="6"/>
                    </a:lnTo>
                    <a:lnTo>
                      <a:pt x="1" y="4"/>
                    </a:lnTo>
                    <a:lnTo>
                      <a:pt x="3" y="3"/>
                    </a:lnTo>
                    <a:lnTo>
                      <a:pt x="6" y="2"/>
                    </a:lnTo>
                    <a:lnTo>
                      <a:pt x="8" y="1"/>
                    </a:lnTo>
                    <a:lnTo>
                      <a:pt x="9" y="0"/>
                    </a:lnTo>
                    <a:lnTo>
                      <a:pt x="11" y="1"/>
                    </a:lnTo>
                    <a:lnTo>
                      <a:pt x="14" y="2"/>
                    </a:lnTo>
                    <a:lnTo>
                      <a:pt x="16" y="4"/>
                    </a:lnTo>
                    <a:lnTo>
                      <a:pt x="14" y="8"/>
                    </a:lnTo>
                    <a:lnTo>
                      <a:pt x="16" y="9"/>
                    </a:lnTo>
                    <a:lnTo>
                      <a:pt x="14" y="11"/>
                    </a:lnTo>
                    <a:lnTo>
                      <a:pt x="12" y="12"/>
                    </a:lnTo>
                    <a:lnTo>
                      <a:pt x="11" y="16"/>
                    </a:lnTo>
                    <a:lnTo>
                      <a:pt x="9" y="13"/>
                    </a:lnTo>
                    <a:lnTo>
                      <a:pt x="6" y="16"/>
                    </a:lnTo>
                    <a:lnTo>
                      <a:pt x="4" y="14"/>
                    </a:lnTo>
                    <a:lnTo>
                      <a:pt x="1" y="13"/>
                    </a:lnTo>
                    <a:lnTo>
                      <a:pt x="0" y="11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1" name="Freeform 55"/>
              <p:cNvSpPr>
                <a:spLocks/>
              </p:cNvSpPr>
              <p:nvPr/>
            </p:nvSpPr>
            <p:spPr bwMode="auto">
              <a:xfrm>
                <a:off x="3670" y="1508"/>
                <a:ext cx="70" cy="72"/>
              </a:xfrm>
              <a:custGeom>
                <a:avLst/>
                <a:gdLst>
                  <a:gd name="T0" fmla="*/ 21 w 70"/>
                  <a:gd name="T1" fmla="*/ 47 h 72"/>
                  <a:gd name="T2" fmla="*/ 25 w 70"/>
                  <a:gd name="T3" fmla="*/ 49 h 72"/>
                  <a:gd name="T4" fmla="*/ 30 w 70"/>
                  <a:gd name="T5" fmla="*/ 53 h 72"/>
                  <a:gd name="T6" fmla="*/ 36 w 70"/>
                  <a:gd name="T7" fmla="*/ 52 h 72"/>
                  <a:gd name="T8" fmla="*/ 40 w 70"/>
                  <a:gd name="T9" fmla="*/ 52 h 72"/>
                  <a:gd name="T10" fmla="*/ 47 w 70"/>
                  <a:gd name="T11" fmla="*/ 48 h 72"/>
                  <a:gd name="T12" fmla="*/ 50 w 70"/>
                  <a:gd name="T13" fmla="*/ 44 h 72"/>
                  <a:gd name="T14" fmla="*/ 51 w 70"/>
                  <a:gd name="T15" fmla="*/ 39 h 72"/>
                  <a:gd name="T16" fmla="*/ 52 w 70"/>
                  <a:gd name="T17" fmla="*/ 31 h 72"/>
                  <a:gd name="T18" fmla="*/ 50 w 70"/>
                  <a:gd name="T19" fmla="*/ 28 h 72"/>
                  <a:gd name="T20" fmla="*/ 47 w 70"/>
                  <a:gd name="T21" fmla="*/ 23 h 72"/>
                  <a:gd name="T22" fmla="*/ 40 w 70"/>
                  <a:gd name="T23" fmla="*/ 20 h 72"/>
                  <a:gd name="T24" fmla="*/ 35 w 70"/>
                  <a:gd name="T25" fmla="*/ 18 h 72"/>
                  <a:gd name="T26" fmla="*/ 30 w 70"/>
                  <a:gd name="T27" fmla="*/ 18 h 72"/>
                  <a:gd name="T28" fmla="*/ 25 w 70"/>
                  <a:gd name="T29" fmla="*/ 21 h 72"/>
                  <a:gd name="T30" fmla="*/ 21 w 70"/>
                  <a:gd name="T31" fmla="*/ 26 h 72"/>
                  <a:gd name="T32" fmla="*/ 18 w 70"/>
                  <a:gd name="T33" fmla="*/ 30 h 72"/>
                  <a:gd name="T34" fmla="*/ 18 w 70"/>
                  <a:gd name="T35" fmla="*/ 37 h 72"/>
                  <a:gd name="T36" fmla="*/ 18 w 70"/>
                  <a:gd name="T37" fmla="*/ 41 h 72"/>
                  <a:gd name="T38" fmla="*/ 5 w 70"/>
                  <a:gd name="T39" fmla="*/ 54 h 72"/>
                  <a:gd name="T40" fmla="*/ 2 w 70"/>
                  <a:gd name="T41" fmla="*/ 46 h 72"/>
                  <a:gd name="T42" fmla="*/ 2 w 70"/>
                  <a:gd name="T43" fmla="*/ 37 h 72"/>
                  <a:gd name="T44" fmla="*/ 1 w 70"/>
                  <a:gd name="T45" fmla="*/ 28 h 72"/>
                  <a:gd name="T46" fmla="*/ 5 w 70"/>
                  <a:gd name="T47" fmla="*/ 22 h 72"/>
                  <a:gd name="T48" fmla="*/ 8 w 70"/>
                  <a:gd name="T49" fmla="*/ 14 h 72"/>
                  <a:gd name="T50" fmla="*/ 13 w 70"/>
                  <a:gd name="T51" fmla="*/ 7 h 72"/>
                  <a:gd name="T52" fmla="*/ 24 w 70"/>
                  <a:gd name="T53" fmla="*/ 3 h 72"/>
                  <a:gd name="T54" fmla="*/ 32 w 70"/>
                  <a:gd name="T55" fmla="*/ 0 h 72"/>
                  <a:gd name="T56" fmla="*/ 40 w 70"/>
                  <a:gd name="T57" fmla="*/ 3 h 72"/>
                  <a:gd name="T58" fmla="*/ 47 w 70"/>
                  <a:gd name="T59" fmla="*/ 4 h 72"/>
                  <a:gd name="T60" fmla="*/ 55 w 70"/>
                  <a:gd name="T61" fmla="*/ 9 h 72"/>
                  <a:gd name="T62" fmla="*/ 61 w 70"/>
                  <a:gd name="T63" fmla="*/ 15 h 72"/>
                  <a:gd name="T64" fmla="*/ 66 w 70"/>
                  <a:gd name="T65" fmla="*/ 21 h 72"/>
                  <a:gd name="T66" fmla="*/ 69 w 70"/>
                  <a:gd name="T67" fmla="*/ 29 h 72"/>
                  <a:gd name="T68" fmla="*/ 68 w 70"/>
                  <a:gd name="T69" fmla="*/ 36 h 72"/>
                  <a:gd name="T70" fmla="*/ 66 w 70"/>
                  <a:gd name="T71" fmla="*/ 44 h 72"/>
                  <a:gd name="T72" fmla="*/ 64 w 70"/>
                  <a:gd name="T73" fmla="*/ 52 h 72"/>
                  <a:gd name="T74" fmla="*/ 60 w 70"/>
                  <a:gd name="T75" fmla="*/ 59 h 72"/>
                  <a:gd name="T76" fmla="*/ 54 w 70"/>
                  <a:gd name="T77" fmla="*/ 63 h 72"/>
                  <a:gd name="T78" fmla="*/ 48 w 70"/>
                  <a:gd name="T79" fmla="*/ 68 h 72"/>
                  <a:gd name="T80" fmla="*/ 39 w 70"/>
                  <a:gd name="T81" fmla="*/ 69 h 72"/>
                  <a:gd name="T82" fmla="*/ 30 w 70"/>
                  <a:gd name="T83" fmla="*/ 69 h 72"/>
                  <a:gd name="T84" fmla="*/ 24 w 70"/>
                  <a:gd name="T85" fmla="*/ 68 h 72"/>
                  <a:gd name="T86" fmla="*/ 17 w 70"/>
                  <a:gd name="T87" fmla="*/ 63 h 72"/>
                  <a:gd name="T88" fmla="*/ 9 w 70"/>
                  <a:gd name="T89" fmla="*/ 58 h 72"/>
                  <a:gd name="T90" fmla="*/ 5 w 70"/>
                  <a:gd name="T91" fmla="*/ 54 h 72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70"/>
                  <a:gd name="T139" fmla="*/ 0 h 72"/>
                  <a:gd name="T140" fmla="*/ 70 w 70"/>
                  <a:gd name="T141" fmla="*/ 72 h 72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70" h="72">
                    <a:moveTo>
                      <a:pt x="20" y="45"/>
                    </a:moveTo>
                    <a:lnTo>
                      <a:pt x="21" y="47"/>
                    </a:lnTo>
                    <a:lnTo>
                      <a:pt x="22" y="48"/>
                    </a:lnTo>
                    <a:lnTo>
                      <a:pt x="25" y="49"/>
                    </a:lnTo>
                    <a:lnTo>
                      <a:pt x="27" y="53"/>
                    </a:lnTo>
                    <a:lnTo>
                      <a:pt x="30" y="53"/>
                    </a:lnTo>
                    <a:lnTo>
                      <a:pt x="32" y="54"/>
                    </a:lnTo>
                    <a:lnTo>
                      <a:pt x="36" y="52"/>
                    </a:lnTo>
                    <a:lnTo>
                      <a:pt x="39" y="53"/>
                    </a:lnTo>
                    <a:lnTo>
                      <a:pt x="40" y="52"/>
                    </a:lnTo>
                    <a:lnTo>
                      <a:pt x="44" y="50"/>
                    </a:lnTo>
                    <a:lnTo>
                      <a:pt x="47" y="48"/>
                    </a:lnTo>
                    <a:lnTo>
                      <a:pt x="49" y="47"/>
                    </a:lnTo>
                    <a:lnTo>
                      <a:pt x="50" y="44"/>
                    </a:lnTo>
                    <a:lnTo>
                      <a:pt x="50" y="41"/>
                    </a:lnTo>
                    <a:lnTo>
                      <a:pt x="51" y="39"/>
                    </a:lnTo>
                    <a:lnTo>
                      <a:pt x="52" y="36"/>
                    </a:lnTo>
                    <a:lnTo>
                      <a:pt x="52" y="31"/>
                    </a:lnTo>
                    <a:lnTo>
                      <a:pt x="51" y="30"/>
                    </a:lnTo>
                    <a:lnTo>
                      <a:pt x="50" y="28"/>
                    </a:lnTo>
                    <a:lnTo>
                      <a:pt x="48" y="24"/>
                    </a:lnTo>
                    <a:lnTo>
                      <a:pt x="47" y="23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37" y="19"/>
                    </a:lnTo>
                    <a:lnTo>
                      <a:pt x="35" y="18"/>
                    </a:lnTo>
                    <a:lnTo>
                      <a:pt x="33" y="19"/>
                    </a:lnTo>
                    <a:lnTo>
                      <a:pt x="30" y="18"/>
                    </a:lnTo>
                    <a:lnTo>
                      <a:pt x="29" y="19"/>
                    </a:lnTo>
                    <a:lnTo>
                      <a:pt x="25" y="21"/>
                    </a:lnTo>
                    <a:lnTo>
                      <a:pt x="22" y="23"/>
                    </a:lnTo>
                    <a:lnTo>
                      <a:pt x="21" y="26"/>
                    </a:lnTo>
                    <a:lnTo>
                      <a:pt x="19" y="27"/>
                    </a:lnTo>
                    <a:lnTo>
                      <a:pt x="18" y="30"/>
                    </a:lnTo>
                    <a:lnTo>
                      <a:pt x="18" y="33"/>
                    </a:lnTo>
                    <a:lnTo>
                      <a:pt x="18" y="37"/>
                    </a:lnTo>
                    <a:lnTo>
                      <a:pt x="17" y="40"/>
                    </a:lnTo>
                    <a:lnTo>
                      <a:pt x="18" y="41"/>
                    </a:lnTo>
                    <a:lnTo>
                      <a:pt x="20" y="45"/>
                    </a:lnTo>
                    <a:lnTo>
                      <a:pt x="5" y="54"/>
                    </a:lnTo>
                    <a:lnTo>
                      <a:pt x="3" y="50"/>
                    </a:lnTo>
                    <a:lnTo>
                      <a:pt x="2" y="46"/>
                    </a:lnTo>
                    <a:lnTo>
                      <a:pt x="0" y="43"/>
                    </a:lnTo>
                    <a:lnTo>
                      <a:pt x="2" y="37"/>
                    </a:lnTo>
                    <a:lnTo>
                      <a:pt x="2" y="33"/>
                    </a:lnTo>
                    <a:lnTo>
                      <a:pt x="1" y="28"/>
                    </a:lnTo>
                    <a:lnTo>
                      <a:pt x="2" y="25"/>
                    </a:lnTo>
                    <a:lnTo>
                      <a:pt x="5" y="22"/>
                    </a:lnTo>
                    <a:lnTo>
                      <a:pt x="5" y="19"/>
                    </a:lnTo>
                    <a:lnTo>
                      <a:pt x="8" y="14"/>
                    </a:lnTo>
                    <a:lnTo>
                      <a:pt x="10" y="11"/>
                    </a:lnTo>
                    <a:lnTo>
                      <a:pt x="13" y="7"/>
                    </a:lnTo>
                    <a:lnTo>
                      <a:pt x="20" y="3"/>
                    </a:lnTo>
                    <a:lnTo>
                      <a:pt x="24" y="3"/>
                    </a:lnTo>
                    <a:lnTo>
                      <a:pt x="27" y="1"/>
                    </a:lnTo>
                    <a:lnTo>
                      <a:pt x="32" y="0"/>
                    </a:lnTo>
                    <a:lnTo>
                      <a:pt x="37" y="3"/>
                    </a:lnTo>
                    <a:lnTo>
                      <a:pt x="40" y="3"/>
                    </a:lnTo>
                    <a:lnTo>
                      <a:pt x="45" y="3"/>
                    </a:lnTo>
                    <a:lnTo>
                      <a:pt x="47" y="4"/>
                    </a:lnTo>
                    <a:lnTo>
                      <a:pt x="51" y="6"/>
                    </a:lnTo>
                    <a:lnTo>
                      <a:pt x="55" y="9"/>
                    </a:lnTo>
                    <a:lnTo>
                      <a:pt x="59" y="11"/>
                    </a:lnTo>
                    <a:lnTo>
                      <a:pt x="61" y="15"/>
                    </a:lnTo>
                    <a:lnTo>
                      <a:pt x="64" y="17"/>
                    </a:lnTo>
                    <a:lnTo>
                      <a:pt x="66" y="21"/>
                    </a:lnTo>
                    <a:lnTo>
                      <a:pt x="67" y="25"/>
                    </a:lnTo>
                    <a:lnTo>
                      <a:pt x="69" y="29"/>
                    </a:lnTo>
                    <a:lnTo>
                      <a:pt x="68" y="31"/>
                    </a:lnTo>
                    <a:lnTo>
                      <a:pt x="68" y="36"/>
                    </a:lnTo>
                    <a:lnTo>
                      <a:pt x="68" y="40"/>
                    </a:lnTo>
                    <a:lnTo>
                      <a:pt x="66" y="44"/>
                    </a:lnTo>
                    <a:lnTo>
                      <a:pt x="66" y="48"/>
                    </a:lnTo>
                    <a:lnTo>
                      <a:pt x="64" y="52"/>
                    </a:lnTo>
                    <a:lnTo>
                      <a:pt x="63" y="55"/>
                    </a:lnTo>
                    <a:lnTo>
                      <a:pt x="60" y="59"/>
                    </a:lnTo>
                    <a:lnTo>
                      <a:pt x="58" y="62"/>
                    </a:lnTo>
                    <a:lnTo>
                      <a:pt x="54" y="63"/>
                    </a:lnTo>
                    <a:lnTo>
                      <a:pt x="50" y="65"/>
                    </a:lnTo>
                    <a:lnTo>
                      <a:pt x="48" y="68"/>
                    </a:lnTo>
                    <a:lnTo>
                      <a:pt x="43" y="69"/>
                    </a:lnTo>
                    <a:lnTo>
                      <a:pt x="39" y="69"/>
                    </a:lnTo>
                    <a:lnTo>
                      <a:pt x="35" y="71"/>
                    </a:lnTo>
                    <a:lnTo>
                      <a:pt x="30" y="69"/>
                    </a:lnTo>
                    <a:lnTo>
                      <a:pt x="27" y="69"/>
                    </a:lnTo>
                    <a:lnTo>
                      <a:pt x="24" y="68"/>
                    </a:lnTo>
                    <a:lnTo>
                      <a:pt x="21" y="66"/>
                    </a:lnTo>
                    <a:lnTo>
                      <a:pt x="17" y="63"/>
                    </a:lnTo>
                    <a:lnTo>
                      <a:pt x="11" y="62"/>
                    </a:lnTo>
                    <a:lnTo>
                      <a:pt x="9" y="58"/>
                    </a:lnTo>
                    <a:lnTo>
                      <a:pt x="6" y="56"/>
                    </a:lnTo>
                    <a:lnTo>
                      <a:pt x="5" y="54"/>
                    </a:lnTo>
                    <a:lnTo>
                      <a:pt x="20" y="45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2" name="Freeform 56"/>
              <p:cNvSpPr>
                <a:spLocks/>
              </p:cNvSpPr>
              <p:nvPr/>
            </p:nvSpPr>
            <p:spPr bwMode="auto">
              <a:xfrm>
                <a:off x="4093" y="1282"/>
                <a:ext cx="25" cy="24"/>
              </a:xfrm>
              <a:custGeom>
                <a:avLst/>
                <a:gdLst>
                  <a:gd name="T0" fmla="*/ 19 w 25"/>
                  <a:gd name="T1" fmla="*/ 23 h 24"/>
                  <a:gd name="T2" fmla="*/ 24 w 25"/>
                  <a:gd name="T3" fmla="*/ 20 h 24"/>
                  <a:gd name="T4" fmla="*/ 12 w 25"/>
                  <a:gd name="T5" fmla="*/ 0 h 24"/>
                  <a:gd name="T6" fmla="*/ 0 w 25"/>
                  <a:gd name="T7" fmla="*/ 7 h 24"/>
                  <a:gd name="T8" fmla="*/ 4 w 25"/>
                  <a:gd name="T9" fmla="*/ 9 h 24"/>
                  <a:gd name="T10" fmla="*/ 8 w 25"/>
                  <a:gd name="T11" fmla="*/ 13 h 24"/>
                  <a:gd name="T12" fmla="*/ 12 w 25"/>
                  <a:gd name="T13" fmla="*/ 16 h 24"/>
                  <a:gd name="T14" fmla="*/ 17 w 25"/>
                  <a:gd name="T15" fmla="*/ 20 h 24"/>
                  <a:gd name="T16" fmla="*/ 19 w 25"/>
                  <a:gd name="T17" fmla="*/ 23 h 24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25"/>
                  <a:gd name="T28" fmla="*/ 0 h 24"/>
                  <a:gd name="T29" fmla="*/ 25 w 25"/>
                  <a:gd name="T30" fmla="*/ 24 h 24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25" h="24">
                    <a:moveTo>
                      <a:pt x="19" y="23"/>
                    </a:moveTo>
                    <a:lnTo>
                      <a:pt x="24" y="20"/>
                    </a:lnTo>
                    <a:lnTo>
                      <a:pt x="12" y="0"/>
                    </a:lnTo>
                    <a:lnTo>
                      <a:pt x="0" y="7"/>
                    </a:lnTo>
                    <a:lnTo>
                      <a:pt x="4" y="9"/>
                    </a:lnTo>
                    <a:lnTo>
                      <a:pt x="8" y="13"/>
                    </a:lnTo>
                    <a:lnTo>
                      <a:pt x="12" y="16"/>
                    </a:lnTo>
                    <a:lnTo>
                      <a:pt x="17" y="20"/>
                    </a:lnTo>
                    <a:lnTo>
                      <a:pt x="19" y="23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3" name="Freeform 57"/>
              <p:cNvSpPr>
                <a:spLocks/>
              </p:cNvSpPr>
              <p:nvPr/>
            </p:nvSpPr>
            <p:spPr bwMode="auto">
              <a:xfrm>
                <a:off x="4071" y="1284"/>
                <a:ext cx="44" cy="28"/>
              </a:xfrm>
              <a:custGeom>
                <a:avLst/>
                <a:gdLst>
                  <a:gd name="T0" fmla="*/ 0 w 44"/>
                  <a:gd name="T1" fmla="*/ 0 h 28"/>
                  <a:gd name="T2" fmla="*/ 3 w 44"/>
                  <a:gd name="T3" fmla="*/ 0 h 28"/>
                  <a:gd name="T4" fmla="*/ 10 w 44"/>
                  <a:gd name="T5" fmla="*/ 1 h 28"/>
                  <a:gd name="T6" fmla="*/ 14 w 44"/>
                  <a:gd name="T7" fmla="*/ 1 h 28"/>
                  <a:gd name="T8" fmla="*/ 22 w 44"/>
                  <a:gd name="T9" fmla="*/ 5 h 28"/>
                  <a:gd name="T10" fmla="*/ 26 w 44"/>
                  <a:gd name="T11" fmla="*/ 7 h 28"/>
                  <a:gd name="T12" fmla="*/ 29 w 44"/>
                  <a:gd name="T13" fmla="*/ 10 h 28"/>
                  <a:gd name="T14" fmla="*/ 34 w 44"/>
                  <a:gd name="T15" fmla="*/ 14 h 28"/>
                  <a:gd name="T16" fmla="*/ 39 w 44"/>
                  <a:gd name="T17" fmla="*/ 18 h 28"/>
                  <a:gd name="T18" fmla="*/ 41 w 44"/>
                  <a:gd name="T19" fmla="*/ 21 h 28"/>
                  <a:gd name="T20" fmla="*/ 43 w 44"/>
                  <a:gd name="T21" fmla="*/ 25 h 28"/>
                  <a:gd name="T22" fmla="*/ 39 w 44"/>
                  <a:gd name="T23" fmla="*/ 27 h 28"/>
                  <a:gd name="T24" fmla="*/ 37 w 44"/>
                  <a:gd name="T25" fmla="*/ 23 h 28"/>
                  <a:gd name="T26" fmla="*/ 34 w 44"/>
                  <a:gd name="T27" fmla="*/ 21 h 28"/>
                  <a:gd name="T28" fmla="*/ 31 w 44"/>
                  <a:gd name="T29" fmla="*/ 16 h 28"/>
                  <a:gd name="T30" fmla="*/ 27 w 44"/>
                  <a:gd name="T31" fmla="*/ 13 h 28"/>
                  <a:gd name="T32" fmla="*/ 23 w 44"/>
                  <a:gd name="T33" fmla="*/ 11 h 28"/>
                  <a:gd name="T34" fmla="*/ 19 w 44"/>
                  <a:gd name="T35" fmla="*/ 10 h 28"/>
                  <a:gd name="T36" fmla="*/ 14 w 44"/>
                  <a:gd name="T37" fmla="*/ 9 h 28"/>
                  <a:gd name="T38" fmla="*/ 10 w 44"/>
                  <a:gd name="T39" fmla="*/ 5 h 28"/>
                  <a:gd name="T40" fmla="*/ 4 w 44"/>
                  <a:gd name="T41" fmla="*/ 7 h 28"/>
                  <a:gd name="T42" fmla="*/ 3 w 44"/>
                  <a:gd name="T43" fmla="*/ 5 h 28"/>
                  <a:gd name="T44" fmla="*/ 0 w 44"/>
                  <a:gd name="T45" fmla="*/ 0 h 28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44"/>
                  <a:gd name="T70" fmla="*/ 0 h 28"/>
                  <a:gd name="T71" fmla="*/ 44 w 44"/>
                  <a:gd name="T72" fmla="*/ 28 h 28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44" h="28">
                    <a:moveTo>
                      <a:pt x="0" y="0"/>
                    </a:moveTo>
                    <a:lnTo>
                      <a:pt x="3" y="0"/>
                    </a:lnTo>
                    <a:lnTo>
                      <a:pt x="10" y="1"/>
                    </a:lnTo>
                    <a:lnTo>
                      <a:pt x="14" y="1"/>
                    </a:lnTo>
                    <a:lnTo>
                      <a:pt x="22" y="5"/>
                    </a:lnTo>
                    <a:lnTo>
                      <a:pt x="26" y="7"/>
                    </a:lnTo>
                    <a:lnTo>
                      <a:pt x="29" y="10"/>
                    </a:lnTo>
                    <a:lnTo>
                      <a:pt x="34" y="14"/>
                    </a:lnTo>
                    <a:lnTo>
                      <a:pt x="39" y="18"/>
                    </a:lnTo>
                    <a:lnTo>
                      <a:pt x="41" y="21"/>
                    </a:lnTo>
                    <a:lnTo>
                      <a:pt x="43" y="25"/>
                    </a:lnTo>
                    <a:lnTo>
                      <a:pt x="39" y="27"/>
                    </a:lnTo>
                    <a:lnTo>
                      <a:pt x="37" y="23"/>
                    </a:lnTo>
                    <a:lnTo>
                      <a:pt x="34" y="21"/>
                    </a:lnTo>
                    <a:lnTo>
                      <a:pt x="31" y="16"/>
                    </a:lnTo>
                    <a:lnTo>
                      <a:pt x="27" y="13"/>
                    </a:lnTo>
                    <a:lnTo>
                      <a:pt x="23" y="11"/>
                    </a:lnTo>
                    <a:lnTo>
                      <a:pt x="19" y="10"/>
                    </a:lnTo>
                    <a:lnTo>
                      <a:pt x="14" y="9"/>
                    </a:lnTo>
                    <a:lnTo>
                      <a:pt x="10" y="5"/>
                    </a:lnTo>
                    <a:lnTo>
                      <a:pt x="4" y="7"/>
                    </a:lnTo>
                    <a:lnTo>
                      <a:pt x="3" y="5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00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4" name="Freeform 58"/>
              <p:cNvSpPr>
                <a:spLocks/>
              </p:cNvSpPr>
              <p:nvPr/>
            </p:nvSpPr>
            <p:spPr bwMode="auto">
              <a:xfrm>
                <a:off x="4102" y="1269"/>
                <a:ext cx="31" cy="40"/>
              </a:xfrm>
              <a:custGeom>
                <a:avLst/>
                <a:gdLst>
                  <a:gd name="T0" fmla="*/ 30 w 31"/>
                  <a:gd name="T1" fmla="*/ 32 h 40"/>
                  <a:gd name="T2" fmla="*/ 12 w 31"/>
                  <a:gd name="T3" fmla="*/ 0 h 40"/>
                  <a:gd name="T4" fmla="*/ 0 w 31"/>
                  <a:gd name="T5" fmla="*/ 7 h 40"/>
                  <a:gd name="T6" fmla="*/ 18 w 31"/>
                  <a:gd name="T7" fmla="*/ 39 h 40"/>
                  <a:gd name="T8" fmla="*/ 30 w 31"/>
                  <a:gd name="T9" fmla="*/ 32 h 4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1"/>
                  <a:gd name="T16" fmla="*/ 0 h 40"/>
                  <a:gd name="T17" fmla="*/ 31 w 31"/>
                  <a:gd name="T18" fmla="*/ 40 h 4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1" h="40">
                    <a:moveTo>
                      <a:pt x="30" y="32"/>
                    </a:moveTo>
                    <a:lnTo>
                      <a:pt x="12" y="0"/>
                    </a:lnTo>
                    <a:lnTo>
                      <a:pt x="0" y="7"/>
                    </a:lnTo>
                    <a:lnTo>
                      <a:pt x="18" y="39"/>
                    </a:lnTo>
                    <a:lnTo>
                      <a:pt x="30" y="32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Freeform 59"/>
              <p:cNvSpPr>
                <a:spLocks/>
              </p:cNvSpPr>
              <p:nvPr/>
            </p:nvSpPr>
            <p:spPr bwMode="auto">
              <a:xfrm>
                <a:off x="4142" y="1247"/>
                <a:ext cx="29" cy="39"/>
              </a:xfrm>
              <a:custGeom>
                <a:avLst/>
                <a:gdLst>
                  <a:gd name="T0" fmla="*/ 28 w 29"/>
                  <a:gd name="T1" fmla="*/ 32 h 39"/>
                  <a:gd name="T2" fmla="*/ 10 w 29"/>
                  <a:gd name="T3" fmla="*/ 0 h 39"/>
                  <a:gd name="T4" fmla="*/ 0 w 29"/>
                  <a:gd name="T5" fmla="*/ 6 h 39"/>
                  <a:gd name="T6" fmla="*/ 18 w 29"/>
                  <a:gd name="T7" fmla="*/ 38 h 39"/>
                  <a:gd name="T8" fmla="*/ 28 w 29"/>
                  <a:gd name="T9" fmla="*/ 32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29"/>
                  <a:gd name="T16" fmla="*/ 0 h 39"/>
                  <a:gd name="T17" fmla="*/ 29 w 29"/>
                  <a:gd name="T18" fmla="*/ 39 h 3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29" h="39">
                    <a:moveTo>
                      <a:pt x="28" y="32"/>
                    </a:moveTo>
                    <a:lnTo>
                      <a:pt x="10" y="0"/>
                    </a:lnTo>
                    <a:lnTo>
                      <a:pt x="0" y="6"/>
                    </a:lnTo>
                    <a:lnTo>
                      <a:pt x="18" y="38"/>
                    </a:lnTo>
                    <a:lnTo>
                      <a:pt x="28" y="32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6" name="Freeform 60"/>
              <p:cNvSpPr>
                <a:spLocks/>
              </p:cNvSpPr>
              <p:nvPr/>
            </p:nvSpPr>
            <p:spPr bwMode="auto">
              <a:xfrm>
                <a:off x="4116" y="1255"/>
                <a:ext cx="41" cy="46"/>
              </a:xfrm>
              <a:custGeom>
                <a:avLst/>
                <a:gdLst>
                  <a:gd name="T0" fmla="*/ 40 w 41"/>
                  <a:gd name="T1" fmla="*/ 32 h 46"/>
                  <a:gd name="T2" fmla="*/ 22 w 41"/>
                  <a:gd name="T3" fmla="*/ 0 h 46"/>
                  <a:gd name="T4" fmla="*/ 0 w 41"/>
                  <a:gd name="T5" fmla="*/ 13 h 46"/>
                  <a:gd name="T6" fmla="*/ 18 w 41"/>
                  <a:gd name="T7" fmla="*/ 45 h 46"/>
                  <a:gd name="T8" fmla="*/ 40 w 41"/>
                  <a:gd name="T9" fmla="*/ 32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1"/>
                  <a:gd name="T16" fmla="*/ 0 h 46"/>
                  <a:gd name="T17" fmla="*/ 41 w 41"/>
                  <a:gd name="T18" fmla="*/ 46 h 4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1" h="46">
                    <a:moveTo>
                      <a:pt x="40" y="32"/>
                    </a:moveTo>
                    <a:lnTo>
                      <a:pt x="22" y="0"/>
                    </a:lnTo>
                    <a:lnTo>
                      <a:pt x="0" y="13"/>
                    </a:lnTo>
                    <a:lnTo>
                      <a:pt x="18" y="45"/>
                    </a:lnTo>
                    <a:lnTo>
                      <a:pt x="40" y="32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7" name="Freeform 61"/>
              <p:cNvSpPr>
                <a:spLocks/>
              </p:cNvSpPr>
              <p:nvPr/>
            </p:nvSpPr>
            <p:spPr bwMode="auto">
              <a:xfrm>
                <a:off x="4163" y="1237"/>
                <a:ext cx="47" cy="41"/>
              </a:xfrm>
              <a:custGeom>
                <a:avLst/>
                <a:gdLst>
                  <a:gd name="T0" fmla="*/ 46 w 47"/>
                  <a:gd name="T1" fmla="*/ 19 h 41"/>
                  <a:gd name="T2" fmla="*/ 35 w 47"/>
                  <a:gd name="T3" fmla="*/ 0 h 41"/>
                  <a:gd name="T4" fmla="*/ 0 w 47"/>
                  <a:gd name="T5" fmla="*/ 21 h 41"/>
                  <a:gd name="T6" fmla="*/ 11 w 47"/>
                  <a:gd name="T7" fmla="*/ 40 h 41"/>
                  <a:gd name="T8" fmla="*/ 46 w 47"/>
                  <a:gd name="T9" fmla="*/ 19 h 4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47"/>
                  <a:gd name="T16" fmla="*/ 0 h 41"/>
                  <a:gd name="T17" fmla="*/ 47 w 47"/>
                  <a:gd name="T18" fmla="*/ 41 h 4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47" h="41">
                    <a:moveTo>
                      <a:pt x="46" y="19"/>
                    </a:moveTo>
                    <a:lnTo>
                      <a:pt x="35" y="0"/>
                    </a:lnTo>
                    <a:lnTo>
                      <a:pt x="0" y="21"/>
                    </a:lnTo>
                    <a:lnTo>
                      <a:pt x="11" y="40"/>
                    </a:lnTo>
                    <a:lnTo>
                      <a:pt x="46" y="19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8" name="Freeform 62"/>
              <p:cNvSpPr>
                <a:spLocks/>
              </p:cNvSpPr>
              <p:nvPr/>
            </p:nvSpPr>
            <p:spPr bwMode="auto">
              <a:xfrm>
                <a:off x="4157" y="1225"/>
                <a:ext cx="39" cy="28"/>
              </a:xfrm>
              <a:custGeom>
                <a:avLst/>
                <a:gdLst>
                  <a:gd name="T0" fmla="*/ 38 w 39"/>
                  <a:gd name="T1" fmla="*/ 6 h 28"/>
                  <a:gd name="T2" fmla="*/ 35 w 39"/>
                  <a:gd name="T3" fmla="*/ 0 h 28"/>
                  <a:gd name="T4" fmla="*/ 0 w 39"/>
                  <a:gd name="T5" fmla="*/ 21 h 28"/>
                  <a:gd name="T6" fmla="*/ 3 w 39"/>
                  <a:gd name="T7" fmla="*/ 27 h 28"/>
                  <a:gd name="T8" fmla="*/ 38 w 39"/>
                  <a:gd name="T9" fmla="*/ 6 h 2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9"/>
                  <a:gd name="T16" fmla="*/ 0 h 28"/>
                  <a:gd name="T17" fmla="*/ 39 w 39"/>
                  <a:gd name="T18" fmla="*/ 28 h 28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9" h="28">
                    <a:moveTo>
                      <a:pt x="38" y="6"/>
                    </a:moveTo>
                    <a:lnTo>
                      <a:pt x="35" y="0"/>
                    </a:lnTo>
                    <a:lnTo>
                      <a:pt x="0" y="21"/>
                    </a:lnTo>
                    <a:lnTo>
                      <a:pt x="3" y="27"/>
                    </a:lnTo>
                    <a:lnTo>
                      <a:pt x="38" y="6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9" name="Freeform 63"/>
              <p:cNvSpPr>
                <a:spLocks/>
              </p:cNvSpPr>
              <p:nvPr/>
            </p:nvSpPr>
            <p:spPr bwMode="auto">
              <a:xfrm>
                <a:off x="4017" y="1102"/>
                <a:ext cx="112" cy="80"/>
              </a:xfrm>
              <a:custGeom>
                <a:avLst/>
                <a:gdLst>
                  <a:gd name="T0" fmla="*/ 111 w 112"/>
                  <a:gd name="T1" fmla="*/ 40 h 80"/>
                  <a:gd name="T2" fmla="*/ 86 w 112"/>
                  <a:gd name="T3" fmla="*/ 55 h 80"/>
                  <a:gd name="T4" fmla="*/ 76 w 112"/>
                  <a:gd name="T5" fmla="*/ 38 h 80"/>
                  <a:gd name="T6" fmla="*/ 75 w 112"/>
                  <a:gd name="T7" fmla="*/ 36 h 80"/>
                  <a:gd name="T8" fmla="*/ 73 w 112"/>
                  <a:gd name="T9" fmla="*/ 32 h 80"/>
                  <a:gd name="T10" fmla="*/ 70 w 112"/>
                  <a:gd name="T11" fmla="*/ 31 h 80"/>
                  <a:gd name="T12" fmla="*/ 67 w 112"/>
                  <a:gd name="T13" fmla="*/ 30 h 80"/>
                  <a:gd name="T14" fmla="*/ 65 w 112"/>
                  <a:gd name="T15" fmla="*/ 30 h 80"/>
                  <a:gd name="T16" fmla="*/ 62 w 112"/>
                  <a:gd name="T17" fmla="*/ 29 h 80"/>
                  <a:gd name="T18" fmla="*/ 59 w 112"/>
                  <a:gd name="T19" fmla="*/ 28 h 80"/>
                  <a:gd name="T20" fmla="*/ 57 w 112"/>
                  <a:gd name="T21" fmla="*/ 29 h 80"/>
                  <a:gd name="T22" fmla="*/ 62 w 112"/>
                  <a:gd name="T23" fmla="*/ 38 h 80"/>
                  <a:gd name="T24" fmla="*/ 65 w 112"/>
                  <a:gd name="T25" fmla="*/ 40 h 80"/>
                  <a:gd name="T26" fmla="*/ 67 w 112"/>
                  <a:gd name="T27" fmla="*/ 39 h 80"/>
                  <a:gd name="T28" fmla="*/ 68 w 112"/>
                  <a:gd name="T29" fmla="*/ 40 h 80"/>
                  <a:gd name="T30" fmla="*/ 69 w 112"/>
                  <a:gd name="T31" fmla="*/ 42 h 80"/>
                  <a:gd name="T32" fmla="*/ 79 w 112"/>
                  <a:gd name="T33" fmla="*/ 59 h 80"/>
                  <a:gd name="T34" fmla="*/ 44 w 112"/>
                  <a:gd name="T35" fmla="*/ 79 h 80"/>
                  <a:gd name="T36" fmla="*/ 0 w 112"/>
                  <a:gd name="T37" fmla="*/ 2 h 80"/>
                  <a:gd name="T38" fmla="*/ 4 w 112"/>
                  <a:gd name="T39" fmla="*/ 0 h 80"/>
                  <a:gd name="T40" fmla="*/ 7 w 112"/>
                  <a:gd name="T41" fmla="*/ 1 h 80"/>
                  <a:gd name="T42" fmla="*/ 9 w 112"/>
                  <a:gd name="T43" fmla="*/ 2 h 80"/>
                  <a:gd name="T44" fmla="*/ 111 w 112"/>
                  <a:gd name="T45" fmla="*/ 40 h 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12"/>
                  <a:gd name="T70" fmla="*/ 0 h 80"/>
                  <a:gd name="T71" fmla="*/ 112 w 112"/>
                  <a:gd name="T72" fmla="*/ 80 h 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12" h="80">
                    <a:moveTo>
                      <a:pt x="111" y="40"/>
                    </a:moveTo>
                    <a:lnTo>
                      <a:pt x="86" y="55"/>
                    </a:lnTo>
                    <a:lnTo>
                      <a:pt x="76" y="38"/>
                    </a:lnTo>
                    <a:lnTo>
                      <a:pt x="75" y="36"/>
                    </a:lnTo>
                    <a:lnTo>
                      <a:pt x="73" y="32"/>
                    </a:lnTo>
                    <a:lnTo>
                      <a:pt x="70" y="31"/>
                    </a:lnTo>
                    <a:lnTo>
                      <a:pt x="67" y="30"/>
                    </a:lnTo>
                    <a:lnTo>
                      <a:pt x="65" y="30"/>
                    </a:lnTo>
                    <a:lnTo>
                      <a:pt x="62" y="29"/>
                    </a:lnTo>
                    <a:lnTo>
                      <a:pt x="59" y="28"/>
                    </a:lnTo>
                    <a:lnTo>
                      <a:pt x="57" y="29"/>
                    </a:lnTo>
                    <a:lnTo>
                      <a:pt x="62" y="38"/>
                    </a:lnTo>
                    <a:lnTo>
                      <a:pt x="65" y="40"/>
                    </a:lnTo>
                    <a:lnTo>
                      <a:pt x="67" y="39"/>
                    </a:lnTo>
                    <a:lnTo>
                      <a:pt x="68" y="40"/>
                    </a:lnTo>
                    <a:lnTo>
                      <a:pt x="69" y="42"/>
                    </a:lnTo>
                    <a:lnTo>
                      <a:pt x="79" y="59"/>
                    </a:lnTo>
                    <a:lnTo>
                      <a:pt x="44" y="79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9" y="2"/>
                    </a:lnTo>
                    <a:lnTo>
                      <a:pt x="111" y="40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64"/>
              <p:cNvSpPr>
                <a:spLocks/>
              </p:cNvSpPr>
              <p:nvPr/>
            </p:nvSpPr>
            <p:spPr bwMode="auto">
              <a:xfrm>
                <a:off x="4074" y="1130"/>
                <a:ext cx="80" cy="118"/>
              </a:xfrm>
              <a:custGeom>
                <a:avLst/>
                <a:gdLst>
                  <a:gd name="T0" fmla="*/ 24 w 80"/>
                  <a:gd name="T1" fmla="*/ 35 h 118"/>
                  <a:gd name="T2" fmla="*/ 33 w 80"/>
                  <a:gd name="T3" fmla="*/ 50 h 118"/>
                  <a:gd name="T4" fmla="*/ 31 w 80"/>
                  <a:gd name="T5" fmla="*/ 51 h 118"/>
                  <a:gd name="T6" fmla="*/ 63 w 80"/>
                  <a:gd name="T7" fmla="*/ 107 h 118"/>
                  <a:gd name="T8" fmla="*/ 67 w 80"/>
                  <a:gd name="T9" fmla="*/ 105 h 118"/>
                  <a:gd name="T10" fmla="*/ 74 w 80"/>
                  <a:gd name="T11" fmla="*/ 117 h 118"/>
                  <a:gd name="T12" fmla="*/ 79 w 80"/>
                  <a:gd name="T13" fmla="*/ 114 h 118"/>
                  <a:gd name="T14" fmla="*/ 72 w 80"/>
                  <a:gd name="T15" fmla="*/ 102 h 118"/>
                  <a:gd name="T16" fmla="*/ 74 w 80"/>
                  <a:gd name="T17" fmla="*/ 101 h 118"/>
                  <a:gd name="T18" fmla="*/ 42 w 80"/>
                  <a:gd name="T19" fmla="*/ 45 h 118"/>
                  <a:gd name="T20" fmla="*/ 40 w 80"/>
                  <a:gd name="T21" fmla="*/ 46 h 118"/>
                  <a:gd name="T22" fmla="*/ 19 w 80"/>
                  <a:gd name="T23" fmla="*/ 10 h 118"/>
                  <a:gd name="T24" fmla="*/ 18 w 80"/>
                  <a:gd name="T25" fmla="*/ 8 h 118"/>
                  <a:gd name="T26" fmla="*/ 16 w 80"/>
                  <a:gd name="T27" fmla="*/ 4 h 118"/>
                  <a:gd name="T28" fmla="*/ 13 w 80"/>
                  <a:gd name="T29" fmla="*/ 3 h 118"/>
                  <a:gd name="T30" fmla="*/ 10 w 80"/>
                  <a:gd name="T31" fmla="*/ 2 h 118"/>
                  <a:gd name="T32" fmla="*/ 8 w 80"/>
                  <a:gd name="T33" fmla="*/ 2 h 118"/>
                  <a:gd name="T34" fmla="*/ 5 w 80"/>
                  <a:gd name="T35" fmla="*/ 1 h 118"/>
                  <a:gd name="T36" fmla="*/ 2 w 80"/>
                  <a:gd name="T37" fmla="*/ 0 h 118"/>
                  <a:gd name="T38" fmla="*/ 0 w 80"/>
                  <a:gd name="T39" fmla="*/ 1 h 118"/>
                  <a:gd name="T40" fmla="*/ 5 w 80"/>
                  <a:gd name="T41" fmla="*/ 10 h 118"/>
                  <a:gd name="T42" fmla="*/ 8 w 80"/>
                  <a:gd name="T43" fmla="*/ 12 h 118"/>
                  <a:gd name="T44" fmla="*/ 10 w 80"/>
                  <a:gd name="T45" fmla="*/ 11 h 118"/>
                  <a:gd name="T46" fmla="*/ 11 w 80"/>
                  <a:gd name="T47" fmla="*/ 12 h 118"/>
                  <a:gd name="T48" fmla="*/ 12 w 80"/>
                  <a:gd name="T49" fmla="*/ 14 h 118"/>
                  <a:gd name="T50" fmla="*/ 24 w 80"/>
                  <a:gd name="T51" fmla="*/ 35 h 118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80"/>
                  <a:gd name="T79" fmla="*/ 0 h 118"/>
                  <a:gd name="T80" fmla="*/ 80 w 80"/>
                  <a:gd name="T81" fmla="*/ 118 h 118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80" h="118">
                    <a:moveTo>
                      <a:pt x="24" y="35"/>
                    </a:moveTo>
                    <a:lnTo>
                      <a:pt x="33" y="50"/>
                    </a:lnTo>
                    <a:lnTo>
                      <a:pt x="31" y="51"/>
                    </a:lnTo>
                    <a:lnTo>
                      <a:pt x="63" y="107"/>
                    </a:lnTo>
                    <a:lnTo>
                      <a:pt x="67" y="105"/>
                    </a:lnTo>
                    <a:lnTo>
                      <a:pt x="74" y="117"/>
                    </a:lnTo>
                    <a:lnTo>
                      <a:pt x="79" y="114"/>
                    </a:lnTo>
                    <a:lnTo>
                      <a:pt x="72" y="102"/>
                    </a:lnTo>
                    <a:lnTo>
                      <a:pt x="74" y="101"/>
                    </a:lnTo>
                    <a:lnTo>
                      <a:pt x="42" y="45"/>
                    </a:lnTo>
                    <a:lnTo>
                      <a:pt x="40" y="46"/>
                    </a:lnTo>
                    <a:lnTo>
                      <a:pt x="19" y="10"/>
                    </a:lnTo>
                    <a:lnTo>
                      <a:pt x="18" y="8"/>
                    </a:lnTo>
                    <a:lnTo>
                      <a:pt x="16" y="4"/>
                    </a:lnTo>
                    <a:lnTo>
                      <a:pt x="13" y="3"/>
                    </a:lnTo>
                    <a:lnTo>
                      <a:pt x="10" y="2"/>
                    </a:lnTo>
                    <a:lnTo>
                      <a:pt x="8" y="2"/>
                    </a:lnTo>
                    <a:lnTo>
                      <a:pt x="5" y="1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5" y="10"/>
                    </a:lnTo>
                    <a:lnTo>
                      <a:pt x="8" y="12"/>
                    </a:lnTo>
                    <a:lnTo>
                      <a:pt x="10" y="11"/>
                    </a:lnTo>
                    <a:lnTo>
                      <a:pt x="11" y="12"/>
                    </a:lnTo>
                    <a:lnTo>
                      <a:pt x="12" y="14"/>
                    </a:lnTo>
                    <a:lnTo>
                      <a:pt x="24" y="35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65"/>
              <p:cNvSpPr>
                <a:spLocks/>
              </p:cNvSpPr>
              <p:nvPr/>
            </p:nvSpPr>
            <p:spPr bwMode="auto">
              <a:xfrm>
                <a:off x="4288" y="1174"/>
                <a:ext cx="32" cy="35"/>
              </a:xfrm>
              <a:custGeom>
                <a:avLst/>
                <a:gdLst>
                  <a:gd name="T0" fmla="*/ 0 w 32"/>
                  <a:gd name="T1" fmla="*/ 13 h 35"/>
                  <a:gd name="T2" fmla="*/ 20 w 32"/>
                  <a:gd name="T3" fmla="*/ 0 h 35"/>
                  <a:gd name="T4" fmla="*/ 31 w 32"/>
                  <a:gd name="T5" fmla="*/ 19 h 35"/>
                  <a:gd name="T6" fmla="*/ 12 w 32"/>
                  <a:gd name="T7" fmla="*/ 34 h 35"/>
                  <a:gd name="T8" fmla="*/ 0 w 32"/>
                  <a:gd name="T9" fmla="*/ 13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2"/>
                  <a:gd name="T16" fmla="*/ 0 h 35"/>
                  <a:gd name="T17" fmla="*/ 32 w 32"/>
                  <a:gd name="T18" fmla="*/ 35 h 3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2" h="35">
                    <a:moveTo>
                      <a:pt x="0" y="13"/>
                    </a:moveTo>
                    <a:lnTo>
                      <a:pt x="20" y="0"/>
                    </a:lnTo>
                    <a:lnTo>
                      <a:pt x="31" y="19"/>
                    </a:lnTo>
                    <a:lnTo>
                      <a:pt x="12" y="34"/>
                    </a:lnTo>
                    <a:lnTo>
                      <a:pt x="0" y="13"/>
                    </a:lnTo>
                  </a:path>
                </a:pathLst>
              </a:custGeom>
              <a:solidFill>
                <a:srgbClr val="E3E3E3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66"/>
              <p:cNvSpPr>
                <a:spLocks/>
              </p:cNvSpPr>
              <p:nvPr/>
            </p:nvSpPr>
            <p:spPr bwMode="auto">
              <a:xfrm>
                <a:off x="4064" y="1129"/>
                <a:ext cx="240" cy="173"/>
              </a:xfrm>
              <a:custGeom>
                <a:avLst/>
                <a:gdLst>
                  <a:gd name="T0" fmla="*/ 82 w 240"/>
                  <a:gd name="T1" fmla="*/ 103 h 173"/>
                  <a:gd name="T2" fmla="*/ 52 w 240"/>
                  <a:gd name="T3" fmla="*/ 46 h 173"/>
                  <a:gd name="T4" fmla="*/ 41 w 240"/>
                  <a:gd name="T5" fmla="*/ 32 h 173"/>
                  <a:gd name="T6" fmla="*/ 71 w 240"/>
                  <a:gd name="T7" fmla="*/ 9 h 173"/>
                  <a:gd name="T8" fmla="*/ 73 w 240"/>
                  <a:gd name="T9" fmla="*/ 6 h 173"/>
                  <a:gd name="T10" fmla="*/ 81 w 240"/>
                  <a:gd name="T11" fmla="*/ 6 h 173"/>
                  <a:gd name="T12" fmla="*/ 96 w 240"/>
                  <a:gd name="T13" fmla="*/ 4 h 173"/>
                  <a:gd name="T14" fmla="*/ 86 w 240"/>
                  <a:gd name="T15" fmla="*/ 12 h 173"/>
                  <a:gd name="T16" fmla="*/ 101 w 240"/>
                  <a:gd name="T17" fmla="*/ 38 h 173"/>
                  <a:gd name="T18" fmla="*/ 58 w 240"/>
                  <a:gd name="T19" fmla="*/ 33 h 173"/>
                  <a:gd name="T20" fmla="*/ 108 w 240"/>
                  <a:gd name="T21" fmla="*/ 34 h 173"/>
                  <a:gd name="T22" fmla="*/ 139 w 240"/>
                  <a:gd name="T23" fmla="*/ 23 h 173"/>
                  <a:gd name="T24" fmla="*/ 176 w 240"/>
                  <a:gd name="T25" fmla="*/ 9 h 173"/>
                  <a:gd name="T26" fmla="*/ 212 w 240"/>
                  <a:gd name="T27" fmla="*/ 0 h 173"/>
                  <a:gd name="T28" fmla="*/ 213 w 240"/>
                  <a:gd name="T29" fmla="*/ 67 h 173"/>
                  <a:gd name="T30" fmla="*/ 208 w 240"/>
                  <a:gd name="T31" fmla="*/ 63 h 173"/>
                  <a:gd name="T32" fmla="*/ 204 w 240"/>
                  <a:gd name="T33" fmla="*/ 59 h 173"/>
                  <a:gd name="T34" fmla="*/ 198 w 240"/>
                  <a:gd name="T35" fmla="*/ 56 h 173"/>
                  <a:gd name="T36" fmla="*/ 189 w 240"/>
                  <a:gd name="T37" fmla="*/ 54 h 173"/>
                  <a:gd name="T38" fmla="*/ 184 w 240"/>
                  <a:gd name="T39" fmla="*/ 53 h 173"/>
                  <a:gd name="T40" fmla="*/ 177 w 240"/>
                  <a:gd name="T41" fmla="*/ 52 h 173"/>
                  <a:gd name="T42" fmla="*/ 170 w 240"/>
                  <a:gd name="T43" fmla="*/ 53 h 173"/>
                  <a:gd name="T44" fmla="*/ 163 w 240"/>
                  <a:gd name="T45" fmla="*/ 57 h 173"/>
                  <a:gd name="T46" fmla="*/ 157 w 240"/>
                  <a:gd name="T47" fmla="*/ 61 h 173"/>
                  <a:gd name="T48" fmla="*/ 152 w 240"/>
                  <a:gd name="T49" fmla="*/ 66 h 173"/>
                  <a:gd name="T50" fmla="*/ 149 w 240"/>
                  <a:gd name="T51" fmla="*/ 73 h 173"/>
                  <a:gd name="T52" fmla="*/ 145 w 240"/>
                  <a:gd name="T53" fmla="*/ 77 h 173"/>
                  <a:gd name="T54" fmla="*/ 142 w 240"/>
                  <a:gd name="T55" fmla="*/ 84 h 173"/>
                  <a:gd name="T56" fmla="*/ 143 w 240"/>
                  <a:gd name="T57" fmla="*/ 91 h 173"/>
                  <a:gd name="T58" fmla="*/ 143 w 240"/>
                  <a:gd name="T59" fmla="*/ 98 h 173"/>
                  <a:gd name="T60" fmla="*/ 144 w 240"/>
                  <a:gd name="T61" fmla="*/ 104 h 173"/>
                  <a:gd name="T62" fmla="*/ 140 w 240"/>
                  <a:gd name="T63" fmla="*/ 109 h 173"/>
                  <a:gd name="T64" fmla="*/ 148 w 240"/>
                  <a:gd name="T65" fmla="*/ 132 h 173"/>
                  <a:gd name="T66" fmla="*/ 93 w 240"/>
                  <a:gd name="T67" fmla="*/ 117 h 173"/>
                  <a:gd name="T68" fmla="*/ 131 w 240"/>
                  <a:gd name="T69" fmla="*/ 102 h 173"/>
                  <a:gd name="T70" fmla="*/ 99 w 240"/>
                  <a:gd name="T71" fmla="*/ 129 h 173"/>
                  <a:gd name="T72" fmla="*/ 102 w 240"/>
                  <a:gd name="T73" fmla="*/ 143 h 173"/>
                  <a:gd name="T74" fmla="*/ 79 w 240"/>
                  <a:gd name="T75" fmla="*/ 125 h 173"/>
                  <a:gd name="T76" fmla="*/ 92 w 240"/>
                  <a:gd name="T77" fmla="*/ 158 h 173"/>
                  <a:gd name="T78" fmla="*/ 53 w 240"/>
                  <a:gd name="T79" fmla="*/ 140 h 173"/>
                  <a:gd name="T80" fmla="*/ 68 w 240"/>
                  <a:gd name="T81" fmla="*/ 172 h 173"/>
                  <a:gd name="T82" fmla="*/ 48 w 240"/>
                  <a:gd name="T83" fmla="*/ 143 h 173"/>
                  <a:gd name="T84" fmla="*/ 0 w 240"/>
                  <a:gd name="T85" fmla="*/ 57 h 173"/>
                  <a:gd name="T86" fmla="*/ 3 w 240"/>
                  <a:gd name="T87" fmla="*/ 54 h 173"/>
                  <a:gd name="T88" fmla="*/ 43 w 240"/>
                  <a:gd name="T89" fmla="*/ 51 h 173"/>
                  <a:gd name="T90" fmla="*/ 73 w 240"/>
                  <a:gd name="T91" fmla="*/ 108 h 173"/>
                  <a:gd name="T92" fmla="*/ 84 w 240"/>
                  <a:gd name="T93" fmla="*/ 118 h 173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240"/>
                  <a:gd name="T142" fmla="*/ 0 h 173"/>
                  <a:gd name="T143" fmla="*/ 240 w 240"/>
                  <a:gd name="T144" fmla="*/ 173 h 173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240" h="173">
                    <a:moveTo>
                      <a:pt x="89" y="115"/>
                    </a:moveTo>
                    <a:lnTo>
                      <a:pt x="82" y="103"/>
                    </a:lnTo>
                    <a:lnTo>
                      <a:pt x="84" y="102"/>
                    </a:lnTo>
                    <a:lnTo>
                      <a:pt x="52" y="46"/>
                    </a:lnTo>
                    <a:lnTo>
                      <a:pt x="50" y="47"/>
                    </a:lnTo>
                    <a:lnTo>
                      <a:pt x="41" y="32"/>
                    </a:lnTo>
                    <a:lnTo>
                      <a:pt x="73" y="13"/>
                    </a:lnTo>
                    <a:lnTo>
                      <a:pt x="71" y="9"/>
                    </a:lnTo>
                    <a:lnTo>
                      <a:pt x="74" y="7"/>
                    </a:lnTo>
                    <a:lnTo>
                      <a:pt x="73" y="6"/>
                    </a:lnTo>
                    <a:lnTo>
                      <a:pt x="79" y="3"/>
                    </a:lnTo>
                    <a:lnTo>
                      <a:pt x="81" y="6"/>
                    </a:lnTo>
                    <a:lnTo>
                      <a:pt x="89" y="4"/>
                    </a:lnTo>
                    <a:lnTo>
                      <a:pt x="96" y="4"/>
                    </a:lnTo>
                    <a:lnTo>
                      <a:pt x="93" y="8"/>
                    </a:lnTo>
                    <a:lnTo>
                      <a:pt x="86" y="12"/>
                    </a:lnTo>
                    <a:lnTo>
                      <a:pt x="108" y="34"/>
                    </a:lnTo>
                    <a:lnTo>
                      <a:pt x="101" y="38"/>
                    </a:lnTo>
                    <a:lnTo>
                      <a:pt x="85" y="17"/>
                    </a:lnTo>
                    <a:lnTo>
                      <a:pt x="58" y="33"/>
                    </a:lnTo>
                    <a:lnTo>
                      <a:pt x="71" y="56"/>
                    </a:lnTo>
                    <a:lnTo>
                      <a:pt x="108" y="34"/>
                    </a:lnTo>
                    <a:lnTo>
                      <a:pt x="123" y="28"/>
                    </a:lnTo>
                    <a:lnTo>
                      <a:pt x="139" y="23"/>
                    </a:lnTo>
                    <a:lnTo>
                      <a:pt x="156" y="16"/>
                    </a:lnTo>
                    <a:lnTo>
                      <a:pt x="176" y="9"/>
                    </a:lnTo>
                    <a:lnTo>
                      <a:pt x="194" y="6"/>
                    </a:lnTo>
                    <a:lnTo>
                      <a:pt x="212" y="0"/>
                    </a:lnTo>
                    <a:lnTo>
                      <a:pt x="239" y="48"/>
                    </a:lnTo>
                    <a:lnTo>
                      <a:pt x="213" y="67"/>
                    </a:lnTo>
                    <a:lnTo>
                      <a:pt x="210" y="66"/>
                    </a:lnTo>
                    <a:lnTo>
                      <a:pt x="208" y="63"/>
                    </a:lnTo>
                    <a:lnTo>
                      <a:pt x="207" y="61"/>
                    </a:lnTo>
                    <a:lnTo>
                      <a:pt x="204" y="59"/>
                    </a:lnTo>
                    <a:lnTo>
                      <a:pt x="199" y="59"/>
                    </a:lnTo>
                    <a:lnTo>
                      <a:pt x="198" y="56"/>
                    </a:lnTo>
                    <a:lnTo>
                      <a:pt x="192" y="55"/>
                    </a:lnTo>
                    <a:lnTo>
                      <a:pt x="189" y="54"/>
                    </a:lnTo>
                    <a:lnTo>
                      <a:pt x="186" y="53"/>
                    </a:lnTo>
                    <a:lnTo>
                      <a:pt x="184" y="53"/>
                    </a:lnTo>
                    <a:lnTo>
                      <a:pt x="182" y="54"/>
                    </a:lnTo>
                    <a:lnTo>
                      <a:pt x="177" y="52"/>
                    </a:lnTo>
                    <a:lnTo>
                      <a:pt x="175" y="53"/>
                    </a:lnTo>
                    <a:lnTo>
                      <a:pt x="170" y="53"/>
                    </a:lnTo>
                    <a:lnTo>
                      <a:pt x="169" y="54"/>
                    </a:lnTo>
                    <a:lnTo>
                      <a:pt x="163" y="57"/>
                    </a:lnTo>
                    <a:lnTo>
                      <a:pt x="160" y="59"/>
                    </a:lnTo>
                    <a:lnTo>
                      <a:pt x="157" y="61"/>
                    </a:lnTo>
                    <a:lnTo>
                      <a:pt x="153" y="63"/>
                    </a:lnTo>
                    <a:lnTo>
                      <a:pt x="152" y="66"/>
                    </a:lnTo>
                    <a:lnTo>
                      <a:pt x="149" y="68"/>
                    </a:lnTo>
                    <a:lnTo>
                      <a:pt x="149" y="73"/>
                    </a:lnTo>
                    <a:lnTo>
                      <a:pt x="147" y="74"/>
                    </a:lnTo>
                    <a:lnTo>
                      <a:pt x="145" y="77"/>
                    </a:lnTo>
                    <a:lnTo>
                      <a:pt x="144" y="80"/>
                    </a:lnTo>
                    <a:lnTo>
                      <a:pt x="142" y="84"/>
                    </a:lnTo>
                    <a:lnTo>
                      <a:pt x="142" y="88"/>
                    </a:lnTo>
                    <a:lnTo>
                      <a:pt x="143" y="91"/>
                    </a:lnTo>
                    <a:lnTo>
                      <a:pt x="142" y="94"/>
                    </a:lnTo>
                    <a:lnTo>
                      <a:pt x="143" y="98"/>
                    </a:lnTo>
                    <a:lnTo>
                      <a:pt x="144" y="100"/>
                    </a:lnTo>
                    <a:lnTo>
                      <a:pt x="144" y="104"/>
                    </a:lnTo>
                    <a:lnTo>
                      <a:pt x="145" y="106"/>
                    </a:lnTo>
                    <a:lnTo>
                      <a:pt x="140" y="109"/>
                    </a:lnTo>
                    <a:lnTo>
                      <a:pt x="152" y="130"/>
                    </a:lnTo>
                    <a:lnTo>
                      <a:pt x="148" y="132"/>
                    </a:lnTo>
                    <a:lnTo>
                      <a:pt x="128" y="96"/>
                    </a:lnTo>
                    <a:lnTo>
                      <a:pt x="93" y="117"/>
                    </a:lnTo>
                    <a:lnTo>
                      <a:pt x="96" y="123"/>
                    </a:lnTo>
                    <a:lnTo>
                      <a:pt x="131" y="102"/>
                    </a:lnTo>
                    <a:lnTo>
                      <a:pt x="134" y="108"/>
                    </a:lnTo>
                    <a:lnTo>
                      <a:pt x="99" y="129"/>
                    </a:lnTo>
                    <a:lnTo>
                      <a:pt x="106" y="141"/>
                    </a:lnTo>
                    <a:lnTo>
                      <a:pt x="102" y="143"/>
                    </a:lnTo>
                    <a:lnTo>
                      <a:pt x="89" y="119"/>
                    </a:lnTo>
                    <a:lnTo>
                      <a:pt x="79" y="125"/>
                    </a:lnTo>
                    <a:lnTo>
                      <a:pt x="96" y="156"/>
                    </a:lnTo>
                    <a:lnTo>
                      <a:pt x="92" y="158"/>
                    </a:lnTo>
                    <a:lnTo>
                      <a:pt x="75" y="127"/>
                    </a:lnTo>
                    <a:lnTo>
                      <a:pt x="53" y="140"/>
                    </a:lnTo>
                    <a:lnTo>
                      <a:pt x="70" y="171"/>
                    </a:lnTo>
                    <a:lnTo>
                      <a:pt x="68" y="172"/>
                    </a:lnTo>
                    <a:lnTo>
                      <a:pt x="51" y="141"/>
                    </a:lnTo>
                    <a:lnTo>
                      <a:pt x="48" y="143"/>
                    </a:lnTo>
                    <a:lnTo>
                      <a:pt x="0" y="60"/>
                    </a:lnTo>
                    <a:lnTo>
                      <a:pt x="0" y="57"/>
                    </a:lnTo>
                    <a:lnTo>
                      <a:pt x="2" y="56"/>
                    </a:lnTo>
                    <a:lnTo>
                      <a:pt x="3" y="54"/>
                    </a:lnTo>
                    <a:lnTo>
                      <a:pt x="34" y="36"/>
                    </a:lnTo>
                    <a:lnTo>
                      <a:pt x="43" y="51"/>
                    </a:lnTo>
                    <a:lnTo>
                      <a:pt x="41" y="52"/>
                    </a:lnTo>
                    <a:lnTo>
                      <a:pt x="73" y="108"/>
                    </a:lnTo>
                    <a:lnTo>
                      <a:pt x="77" y="106"/>
                    </a:lnTo>
                    <a:lnTo>
                      <a:pt x="84" y="118"/>
                    </a:lnTo>
                    <a:lnTo>
                      <a:pt x="89" y="115"/>
                    </a:lnTo>
                  </a:path>
                </a:pathLst>
              </a:custGeom>
              <a:solidFill>
                <a:srgbClr val="FF0000"/>
              </a:solidFill>
              <a:ln w="12700" cap="rnd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graphicFrame>
          <p:nvGraphicFramePr>
            <p:cNvPr id="53" name="Object 67">
              <a:hlinkClick r:id="" action="ppaction://ole?verb=0"/>
            </p:cNvPr>
            <p:cNvGraphicFramePr>
              <a:graphicFrameLocks/>
            </p:cNvGraphicFramePr>
            <p:nvPr>
              <p:extLst/>
            </p:nvPr>
          </p:nvGraphicFramePr>
          <p:xfrm>
            <a:off x="1025525" y="3849688"/>
            <a:ext cx="1376363" cy="7016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38" name="Clip" r:id="rId4" imgW="1374480" imgH="699840" progId="">
                    <p:embed/>
                  </p:oleObj>
                </mc:Choice>
                <mc:Fallback>
                  <p:oleObj name="Clip" r:id="rId4" imgW="1374480" imgH="699840" progId="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5525" y="3849688"/>
                          <a:ext cx="1376363" cy="7016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4" name="Object 68">
              <a:hlinkClick r:id="" action="ppaction://ole?verb=0"/>
            </p:cNvPr>
            <p:cNvGraphicFramePr>
              <a:graphicFrameLocks/>
            </p:cNvGraphicFramePr>
            <p:nvPr>
              <p:extLst/>
            </p:nvPr>
          </p:nvGraphicFramePr>
          <p:xfrm>
            <a:off x="2360612" y="4002088"/>
            <a:ext cx="1420813" cy="4191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39" name="Document" r:id="rId6" imgW="1419120" imgH="417240" progId="Word.Document.8">
                    <p:embed/>
                  </p:oleObj>
                </mc:Choice>
                <mc:Fallback>
                  <p:oleObj name="Document" r:id="rId6" imgW="1419120" imgH="417240" progId="Word.Documen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0612" y="4002088"/>
                          <a:ext cx="1420813" cy="4191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55" name="Object 69">
              <a:hlinkClick r:id="" action="ppaction://ole?verb=0"/>
            </p:cNvPr>
            <p:cNvGraphicFramePr>
              <a:graphicFrameLocks/>
            </p:cNvGraphicFramePr>
            <p:nvPr/>
          </p:nvGraphicFramePr>
          <p:xfrm>
            <a:off x="3995738" y="4021138"/>
            <a:ext cx="1201737" cy="5270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7640" name="Document" r:id="rId8" imgW="1199880" imgH="525240" progId="Word.Document.8">
                    <p:embed/>
                  </p:oleObj>
                </mc:Choice>
                <mc:Fallback>
                  <p:oleObj name="Document" r:id="rId8" imgW="1199880" imgH="525240" progId="Word.Document.8">
                    <p:embed/>
                    <p:pic>
                      <p:nvPicPr>
                        <p:cNvPr id="0" name=""/>
                        <p:cNvPicPr>
                          <a:picLocks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95738" y="4021138"/>
                          <a:ext cx="1201737" cy="52705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12700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56" name="Picture 70"/>
            <p:cNvPicPr>
              <a:picLocks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404100" y="4087813"/>
              <a:ext cx="1357313" cy="4857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57" name="Rectangle 71"/>
            <p:cNvSpPr>
              <a:spLocks noChangeArrowheads="1"/>
            </p:cNvSpPr>
            <p:nvPr/>
          </p:nvSpPr>
          <p:spPr bwMode="auto">
            <a:xfrm>
              <a:off x="3933825" y="4589463"/>
              <a:ext cx="1536700" cy="5826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6600"/>
                  </a:solidFill>
                </a:rPr>
                <a:t>Distribution warehouse</a:t>
              </a:r>
            </a:p>
          </p:txBody>
        </p:sp>
        <p:sp>
          <p:nvSpPr>
            <p:cNvPr id="58" name="Rectangle 72"/>
            <p:cNvSpPr>
              <a:spLocks noChangeArrowheads="1"/>
            </p:cNvSpPr>
            <p:nvPr/>
          </p:nvSpPr>
          <p:spPr bwMode="auto">
            <a:xfrm>
              <a:off x="927100" y="4589463"/>
              <a:ext cx="1482725" cy="3365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6600"/>
                  </a:solidFill>
                </a:rPr>
                <a:t>Manufacturer</a:t>
              </a:r>
            </a:p>
          </p:txBody>
        </p:sp>
        <p:sp>
          <p:nvSpPr>
            <p:cNvPr id="59" name="Rectangle 73"/>
            <p:cNvSpPr>
              <a:spLocks noChangeArrowheads="1"/>
            </p:cNvSpPr>
            <p:nvPr/>
          </p:nvSpPr>
          <p:spPr bwMode="auto">
            <a:xfrm>
              <a:off x="7515225" y="4589463"/>
              <a:ext cx="1344613" cy="3365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6600"/>
                  </a:solidFill>
                </a:rPr>
                <a:t>Customer B</a:t>
              </a:r>
            </a:p>
          </p:txBody>
        </p:sp>
        <p:pic>
          <p:nvPicPr>
            <p:cNvPr id="60" name="Picture 74"/>
            <p:cNvPicPr>
              <a:picLocks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480300" y="5611813"/>
              <a:ext cx="1357313" cy="4857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pic>
          <p:nvPicPr>
            <p:cNvPr id="61" name="Picture 75"/>
            <p:cNvPicPr>
              <a:picLocks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7404100" y="2411413"/>
              <a:ext cx="1357313" cy="48577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</p:pic>
        <p:sp>
          <p:nvSpPr>
            <p:cNvPr id="62" name="Rectangle 76"/>
            <p:cNvSpPr>
              <a:spLocks noChangeArrowheads="1"/>
            </p:cNvSpPr>
            <p:nvPr/>
          </p:nvSpPr>
          <p:spPr bwMode="auto">
            <a:xfrm>
              <a:off x="7591425" y="6189663"/>
              <a:ext cx="1344613" cy="3365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6600"/>
                  </a:solidFill>
                </a:rPr>
                <a:t>Customer C</a:t>
              </a:r>
            </a:p>
          </p:txBody>
        </p:sp>
        <p:sp>
          <p:nvSpPr>
            <p:cNvPr id="63" name="Rectangle 77"/>
            <p:cNvSpPr>
              <a:spLocks noChangeArrowheads="1"/>
            </p:cNvSpPr>
            <p:nvPr/>
          </p:nvSpPr>
          <p:spPr bwMode="auto">
            <a:xfrm>
              <a:off x="7515225" y="2913063"/>
              <a:ext cx="1336675" cy="33655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lIns="90488" tIns="44450" rIns="90488" bIns="44450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6600"/>
                  </a:solidFill>
                </a:rPr>
                <a:t>Customer A</a:t>
              </a:r>
            </a:p>
          </p:txBody>
        </p:sp>
        <p:sp>
          <p:nvSpPr>
            <p:cNvPr id="64" name="Rectangle 78"/>
            <p:cNvSpPr>
              <a:spLocks noChangeArrowheads="1"/>
            </p:cNvSpPr>
            <p:nvPr/>
          </p:nvSpPr>
          <p:spPr bwMode="auto">
            <a:xfrm>
              <a:off x="2397125" y="4513263"/>
              <a:ext cx="1612900" cy="5826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/>
              <a:r>
                <a:rPr lang="en-US" sz="1600" dirty="0">
                  <a:solidFill>
                    <a:srgbClr val="006600"/>
                  </a:solidFill>
                </a:rPr>
                <a:t>Low rate TL shipment</a:t>
              </a:r>
            </a:p>
          </p:txBody>
        </p:sp>
        <p:sp>
          <p:nvSpPr>
            <p:cNvPr id="65" name="Line 79"/>
            <p:cNvSpPr>
              <a:spLocks noChangeShapeType="1"/>
            </p:cNvSpPr>
            <p:nvPr/>
          </p:nvSpPr>
          <p:spPr bwMode="auto">
            <a:xfrm flipH="1">
              <a:off x="2347912" y="4535488"/>
              <a:ext cx="1530350" cy="127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6" name="Line 80"/>
            <p:cNvSpPr>
              <a:spLocks noChangeShapeType="1"/>
            </p:cNvSpPr>
            <p:nvPr/>
          </p:nvSpPr>
          <p:spPr bwMode="auto">
            <a:xfrm flipV="1">
              <a:off x="5251450" y="2854325"/>
              <a:ext cx="2119313" cy="12303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7" name="Line 81"/>
            <p:cNvSpPr>
              <a:spLocks noChangeShapeType="1"/>
            </p:cNvSpPr>
            <p:nvPr/>
          </p:nvSpPr>
          <p:spPr bwMode="auto">
            <a:xfrm>
              <a:off x="5251450" y="4383088"/>
              <a:ext cx="21193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8" name="Line 82"/>
            <p:cNvSpPr>
              <a:spLocks noChangeShapeType="1"/>
            </p:cNvSpPr>
            <p:nvPr/>
          </p:nvSpPr>
          <p:spPr bwMode="auto">
            <a:xfrm>
              <a:off x="5251450" y="4543425"/>
              <a:ext cx="2195513" cy="1281113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9" name="Group 83"/>
            <p:cNvGrpSpPr>
              <a:grpSpLocks/>
            </p:cNvGrpSpPr>
            <p:nvPr/>
          </p:nvGrpSpPr>
          <p:grpSpPr bwMode="auto">
            <a:xfrm>
              <a:off x="5672138" y="3903663"/>
              <a:ext cx="1419225" cy="439737"/>
              <a:chOff x="3669" y="2124"/>
              <a:chExt cx="894" cy="277"/>
            </a:xfrm>
          </p:grpSpPr>
          <p:grpSp>
            <p:nvGrpSpPr>
              <p:cNvPr id="77" name="Group 84"/>
              <p:cNvGrpSpPr>
                <a:grpSpLocks/>
              </p:cNvGrpSpPr>
              <p:nvPr/>
            </p:nvGrpSpPr>
            <p:grpSpPr bwMode="auto">
              <a:xfrm>
                <a:off x="3669" y="2138"/>
                <a:ext cx="894" cy="263"/>
                <a:chOff x="3529" y="1776"/>
                <a:chExt cx="894" cy="263"/>
              </a:xfrm>
            </p:grpSpPr>
            <p:sp>
              <p:nvSpPr>
                <p:cNvPr id="81" name="Freeform 85"/>
                <p:cNvSpPr>
                  <a:spLocks/>
                </p:cNvSpPr>
                <p:nvPr/>
              </p:nvSpPr>
              <p:spPr bwMode="auto">
                <a:xfrm>
                  <a:off x="3529" y="1776"/>
                  <a:ext cx="650" cy="176"/>
                </a:xfrm>
                <a:custGeom>
                  <a:avLst/>
                  <a:gdLst>
                    <a:gd name="T0" fmla="*/ 600 w 650"/>
                    <a:gd name="T1" fmla="*/ 175 h 176"/>
                    <a:gd name="T2" fmla="*/ 649 w 650"/>
                    <a:gd name="T3" fmla="*/ 175 h 176"/>
                    <a:gd name="T4" fmla="*/ 649 w 650"/>
                    <a:gd name="T5" fmla="*/ 0 h 176"/>
                    <a:gd name="T6" fmla="*/ 0 w 650"/>
                    <a:gd name="T7" fmla="*/ 0 h 176"/>
                    <a:gd name="T8" fmla="*/ 0 w 650"/>
                    <a:gd name="T9" fmla="*/ 175 h 176"/>
                    <a:gd name="T10" fmla="*/ 600 w 650"/>
                    <a:gd name="T11" fmla="*/ 175 h 17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650"/>
                    <a:gd name="T19" fmla="*/ 0 h 176"/>
                    <a:gd name="T20" fmla="*/ 650 w 650"/>
                    <a:gd name="T21" fmla="*/ 176 h 17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650" h="176">
                      <a:moveTo>
                        <a:pt x="600" y="175"/>
                      </a:moveTo>
                      <a:lnTo>
                        <a:pt x="649" y="175"/>
                      </a:lnTo>
                      <a:lnTo>
                        <a:pt x="649" y="0"/>
                      </a:lnTo>
                      <a:lnTo>
                        <a:pt x="0" y="0"/>
                      </a:lnTo>
                      <a:lnTo>
                        <a:pt x="0" y="175"/>
                      </a:lnTo>
                      <a:lnTo>
                        <a:pt x="600" y="175"/>
                      </a:lnTo>
                    </a:path>
                  </a:pathLst>
                </a:custGeom>
                <a:solidFill>
                  <a:srgbClr val="FFFF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2" name="Freeform 86"/>
                <p:cNvSpPr>
                  <a:spLocks/>
                </p:cNvSpPr>
                <p:nvPr/>
              </p:nvSpPr>
              <p:spPr bwMode="auto">
                <a:xfrm>
                  <a:off x="4091" y="1951"/>
                  <a:ext cx="39" cy="17"/>
                </a:xfrm>
                <a:custGeom>
                  <a:avLst/>
                  <a:gdLst>
                    <a:gd name="T0" fmla="*/ 0 w 39"/>
                    <a:gd name="T1" fmla="*/ 16 h 17"/>
                    <a:gd name="T2" fmla="*/ 0 w 39"/>
                    <a:gd name="T3" fmla="*/ 0 h 17"/>
                    <a:gd name="T4" fmla="*/ 38 w 39"/>
                    <a:gd name="T5" fmla="*/ 0 h 17"/>
                    <a:gd name="T6" fmla="*/ 38 w 39"/>
                    <a:gd name="T7" fmla="*/ 9 h 17"/>
                    <a:gd name="T8" fmla="*/ 0 w 39"/>
                    <a:gd name="T9" fmla="*/ 16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39"/>
                    <a:gd name="T16" fmla="*/ 0 h 17"/>
                    <a:gd name="T17" fmla="*/ 39 w 39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39" h="17">
                      <a:moveTo>
                        <a:pt x="0" y="16"/>
                      </a:moveTo>
                      <a:lnTo>
                        <a:pt x="0" y="0"/>
                      </a:lnTo>
                      <a:lnTo>
                        <a:pt x="38" y="0"/>
                      </a:lnTo>
                      <a:lnTo>
                        <a:pt x="38" y="9"/>
                      </a:lnTo>
                      <a:lnTo>
                        <a:pt x="0" y="16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3" name="Freeform 87"/>
                <p:cNvSpPr>
                  <a:spLocks/>
                </p:cNvSpPr>
                <p:nvPr/>
              </p:nvSpPr>
              <p:spPr bwMode="auto">
                <a:xfrm>
                  <a:off x="3537" y="1951"/>
                  <a:ext cx="316" cy="74"/>
                </a:xfrm>
                <a:custGeom>
                  <a:avLst/>
                  <a:gdLst>
                    <a:gd name="T0" fmla="*/ 315 w 316"/>
                    <a:gd name="T1" fmla="*/ 23 h 74"/>
                    <a:gd name="T2" fmla="*/ 208 w 316"/>
                    <a:gd name="T3" fmla="*/ 23 h 74"/>
                    <a:gd name="T4" fmla="*/ 204 w 316"/>
                    <a:gd name="T5" fmla="*/ 20 h 74"/>
                    <a:gd name="T6" fmla="*/ 200 w 316"/>
                    <a:gd name="T7" fmla="*/ 16 h 74"/>
                    <a:gd name="T8" fmla="*/ 198 w 316"/>
                    <a:gd name="T9" fmla="*/ 14 h 74"/>
                    <a:gd name="T10" fmla="*/ 194 w 316"/>
                    <a:gd name="T11" fmla="*/ 12 h 74"/>
                    <a:gd name="T12" fmla="*/ 190 w 316"/>
                    <a:gd name="T13" fmla="*/ 12 h 74"/>
                    <a:gd name="T14" fmla="*/ 184 w 316"/>
                    <a:gd name="T15" fmla="*/ 10 h 74"/>
                    <a:gd name="T16" fmla="*/ 180 w 316"/>
                    <a:gd name="T17" fmla="*/ 10 h 74"/>
                    <a:gd name="T18" fmla="*/ 176 w 316"/>
                    <a:gd name="T19" fmla="*/ 10 h 74"/>
                    <a:gd name="T20" fmla="*/ 172 w 316"/>
                    <a:gd name="T21" fmla="*/ 10 h 74"/>
                    <a:gd name="T22" fmla="*/ 168 w 316"/>
                    <a:gd name="T23" fmla="*/ 12 h 74"/>
                    <a:gd name="T24" fmla="*/ 164 w 316"/>
                    <a:gd name="T25" fmla="*/ 12 h 74"/>
                    <a:gd name="T26" fmla="*/ 160 w 316"/>
                    <a:gd name="T27" fmla="*/ 14 h 74"/>
                    <a:gd name="T28" fmla="*/ 154 w 316"/>
                    <a:gd name="T29" fmla="*/ 16 h 74"/>
                    <a:gd name="T30" fmla="*/ 152 w 316"/>
                    <a:gd name="T31" fmla="*/ 20 h 74"/>
                    <a:gd name="T32" fmla="*/ 148 w 316"/>
                    <a:gd name="T33" fmla="*/ 23 h 74"/>
                    <a:gd name="T34" fmla="*/ 146 w 316"/>
                    <a:gd name="T35" fmla="*/ 27 h 74"/>
                    <a:gd name="T36" fmla="*/ 142 w 316"/>
                    <a:gd name="T37" fmla="*/ 31 h 74"/>
                    <a:gd name="T38" fmla="*/ 139 w 316"/>
                    <a:gd name="T39" fmla="*/ 33 h 74"/>
                    <a:gd name="T40" fmla="*/ 139 w 316"/>
                    <a:gd name="T41" fmla="*/ 35 h 74"/>
                    <a:gd name="T42" fmla="*/ 135 w 316"/>
                    <a:gd name="T43" fmla="*/ 31 h 74"/>
                    <a:gd name="T44" fmla="*/ 133 w 316"/>
                    <a:gd name="T45" fmla="*/ 27 h 74"/>
                    <a:gd name="T46" fmla="*/ 131 w 316"/>
                    <a:gd name="T47" fmla="*/ 23 h 74"/>
                    <a:gd name="T48" fmla="*/ 127 w 316"/>
                    <a:gd name="T49" fmla="*/ 20 h 74"/>
                    <a:gd name="T50" fmla="*/ 123 w 316"/>
                    <a:gd name="T51" fmla="*/ 16 h 74"/>
                    <a:gd name="T52" fmla="*/ 121 w 316"/>
                    <a:gd name="T53" fmla="*/ 14 h 74"/>
                    <a:gd name="T54" fmla="*/ 117 w 316"/>
                    <a:gd name="T55" fmla="*/ 12 h 74"/>
                    <a:gd name="T56" fmla="*/ 111 w 316"/>
                    <a:gd name="T57" fmla="*/ 12 h 74"/>
                    <a:gd name="T58" fmla="*/ 107 w 316"/>
                    <a:gd name="T59" fmla="*/ 10 h 74"/>
                    <a:gd name="T60" fmla="*/ 103 w 316"/>
                    <a:gd name="T61" fmla="*/ 10 h 74"/>
                    <a:gd name="T62" fmla="*/ 99 w 316"/>
                    <a:gd name="T63" fmla="*/ 10 h 74"/>
                    <a:gd name="T64" fmla="*/ 93 w 316"/>
                    <a:gd name="T65" fmla="*/ 10 h 74"/>
                    <a:gd name="T66" fmla="*/ 89 w 316"/>
                    <a:gd name="T67" fmla="*/ 12 h 74"/>
                    <a:gd name="T68" fmla="*/ 87 w 316"/>
                    <a:gd name="T69" fmla="*/ 12 h 74"/>
                    <a:gd name="T70" fmla="*/ 81 w 316"/>
                    <a:gd name="T71" fmla="*/ 14 h 74"/>
                    <a:gd name="T72" fmla="*/ 77 w 316"/>
                    <a:gd name="T73" fmla="*/ 16 h 74"/>
                    <a:gd name="T74" fmla="*/ 75 w 316"/>
                    <a:gd name="T75" fmla="*/ 20 h 74"/>
                    <a:gd name="T76" fmla="*/ 71 w 316"/>
                    <a:gd name="T77" fmla="*/ 23 h 74"/>
                    <a:gd name="T78" fmla="*/ 59 w 316"/>
                    <a:gd name="T79" fmla="*/ 23 h 74"/>
                    <a:gd name="T80" fmla="*/ 59 w 316"/>
                    <a:gd name="T81" fmla="*/ 73 h 74"/>
                    <a:gd name="T82" fmla="*/ 57 w 316"/>
                    <a:gd name="T83" fmla="*/ 73 h 74"/>
                    <a:gd name="T84" fmla="*/ 57 w 316"/>
                    <a:gd name="T85" fmla="*/ 23 h 74"/>
                    <a:gd name="T86" fmla="*/ 6 w 316"/>
                    <a:gd name="T87" fmla="*/ 23 h 74"/>
                    <a:gd name="T88" fmla="*/ 6 w 316"/>
                    <a:gd name="T89" fmla="*/ 51 h 74"/>
                    <a:gd name="T90" fmla="*/ 0 w 316"/>
                    <a:gd name="T91" fmla="*/ 51 h 74"/>
                    <a:gd name="T92" fmla="*/ 0 w 316"/>
                    <a:gd name="T93" fmla="*/ 0 h 74"/>
                    <a:gd name="T94" fmla="*/ 315 w 316"/>
                    <a:gd name="T95" fmla="*/ 0 h 74"/>
                    <a:gd name="T96" fmla="*/ 315 w 316"/>
                    <a:gd name="T97" fmla="*/ 23 h 74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w 316"/>
                    <a:gd name="T148" fmla="*/ 0 h 74"/>
                    <a:gd name="T149" fmla="*/ 316 w 316"/>
                    <a:gd name="T150" fmla="*/ 74 h 74"/>
                  </a:gdLst>
                  <a:ahLst/>
                  <a:cxnLst>
                    <a:cxn ang="T98">
                      <a:pos x="T0" y="T1"/>
                    </a:cxn>
                    <a:cxn ang="T99">
                      <a:pos x="T2" y="T3"/>
                    </a:cxn>
                    <a:cxn ang="T100">
                      <a:pos x="T4" y="T5"/>
                    </a:cxn>
                    <a:cxn ang="T101">
                      <a:pos x="T6" y="T7"/>
                    </a:cxn>
                    <a:cxn ang="T102">
                      <a:pos x="T8" y="T9"/>
                    </a:cxn>
                    <a:cxn ang="T103">
                      <a:pos x="T10" y="T11"/>
                    </a:cxn>
                    <a:cxn ang="T104">
                      <a:pos x="T12" y="T13"/>
                    </a:cxn>
                    <a:cxn ang="T105">
                      <a:pos x="T14" y="T15"/>
                    </a:cxn>
                    <a:cxn ang="T106">
                      <a:pos x="T16" y="T17"/>
                    </a:cxn>
                    <a:cxn ang="T107">
                      <a:pos x="T18" y="T19"/>
                    </a:cxn>
                    <a:cxn ang="T108">
                      <a:pos x="T20" y="T21"/>
                    </a:cxn>
                    <a:cxn ang="T109">
                      <a:pos x="T22" y="T23"/>
                    </a:cxn>
                    <a:cxn ang="T110">
                      <a:pos x="T24" y="T25"/>
                    </a:cxn>
                    <a:cxn ang="T111">
                      <a:pos x="T26" y="T27"/>
                    </a:cxn>
                    <a:cxn ang="T112">
                      <a:pos x="T28" y="T29"/>
                    </a:cxn>
                    <a:cxn ang="T113">
                      <a:pos x="T30" y="T31"/>
                    </a:cxn>
                    <a:cxn ang="T114">
                      <a:pos x="T32" y="T33"/>
                    </a:cxn>
                    <a:cxn ang="T115">
                      <a:pos x="T34" y="T35"/>
                    </a:cxn>
                    <a:cxn ang="T116">
                      <a:pos x="T36" y="T37"/>
                    </a:cxn>
                    <a:cxn ang="T117">
                      <a:pos x="T38" y="T39"/>
                    </a:cxn>
                    <a:cxn ang="T118">
                      <a:pos x="T40" y="T41"/>
                    </a:cxn>
                    <a:cxn ang="T119">
                      <a:pos x="T42" y="T43"/>
                    </a:cxn>
                    <a:cxn ang="T120">
                      <a:pos x="T44" y="T45"/>
                    </a:cxn>
                    <a:cxn ang="T121">
                      <a:pos x="T46" y="T47"/>
                    </a:cxn>
                    <a:cxn ang="T122">
                      <a:pos x="T48" y="T49"/>
                    </a:cxn>
                    <a:cxn ang="T123">
                      <a:pos x="T50" y="T51"/>
                    </a:cxn>
                    <a:cxn ang="T124">
                      <a:pos x="T52" y="T53"/>
                    </a:cxn>
                    <a:cxn ang="T125">
                      <a:pos x="T54" y="T55"/>
                    </a:cxn>
                    <a:cxn ang="T126">
                      <a:pos x="T56" y="T57"/>
                    </a:cxn>
                    <a:cxn ang="T127">
                      <a:pos x="T58" y="T59"/>
                    </a:cxn>
                    <a:cxn ang="T128">
                      <a:pos x="T60" y="T61"/>
                    </a:cxn>
                    <a:cxn ang="T129">
                      <a:pos x="T62" y="T63"/>
                    </a:cxn>
                    <a:cxn ang="T130">
                      <a:pos x="T64" y="T65"/>
                    </a:cxn>
                    <a:cxn ang="T131">
                      <a:pos x="T66" y="T67"/>
                    </a:cxn>
                    <a:cxn ang="T132">
                      <a:pos x="T68" y="T69"/>
                    </a:cxn>
                    <a:cxn ang="T133">
                      <a:pos x="T70" y="T71"/>
                    </a:cxn>
                    <a:cxn ang="T134">
                      <a:pos x="T72" y="T73"/>
                    </a:cxn>
                    <a:cxn ang="T135">
                      <a:pos x="T74" y="T75"/>
                    </a:cxn>
                    <a:cxn ang="T136">
                      <a:pos x="T76" y="T77"/>
                    </a:cxn>
                    <a:cxn ang="T137">
                      <a:pos x="T78" y="T79"/>
                    </a:cxn>
                    <a:cxn ang="T138">
                      <a:pos x="T80" y="T81"/>
                    </a:cxn>
                    <a:cxn ang="T139">
                      <a:pos x="T82" y="T83"/>
                    </a:cxn>
                    <a:cxn ang="T140">
                      <a:pos x="T84" y="T85"/>
                    </a:cxn>
                    <a:cxn ang="T141">
                      <a:pos x="T86" y="T87"/>
                    </a:cxn>
                    <a:cxn ang="T142">
                      <a:pos x="T88" y="T89"/>
                    </a:cxn>
                    <a:cxn ang="T143">
                      <a:pos x="T90" y="T91"/>
                    </a:cxn>
                    <a:cxn ang="T144">
                      <a:pos x="T92" y="T93"/>
                    </a:cxn>
                    <a:cxn ang="T145">
                      <a:pos x="T94" y="T95"/>
                    </a:cxn>
                    <a:cxn ang="T146">
                      <a:pos x="T96" y="T97"/>
                    </a:cxn>
                  </a:cxnLst>
                  <a:rect l="T147" t="T148" r="T149" b="T150"/>
                  <a:pathLst>
                    <a:path w="316" h="74">
                      <a:moveTo>
                        <a:pt x="315" y="23"/>
                      </a:moveTo>
                      <a:lnTo>
                        <a:pt x="208" y="23"/>
                      </a:lnTo>
                      <a:lnTo>
                        <a:pt x="204" y="20"/>
                      </a:lnTo>
                      <a:lnTo>
                        <a:pt x="200" y="16"/>
                      </a:lnTo>
                      <a:lnTo>
                        <a:pt x="198" y="14"/>
                      </a:lnTo>
                      <a:lnTo>
                        <a:pt x="194" y="12"/>
                      </a:lnTo>
                      <a:lnTo>
                        <a:pt x="190" y="12"/>
                      </a:lnTo>
                      <a:lnTo>
                        <a:pt x="184" y="10"/>
                      </a:lnTo>
                      <a:lnTo>
                        <a:pt x="180" y="10"/>
                      </a:lnTo>
                      <a:lnTo>
                        <a:pt x="176" y="10"/>
                      </a:lnTo>
                      <a:lnTo>
                        <a:pt x="172" y="10"/>
                      </a:lnTo>
                      <a:lnTo>
                        <a:pt x="168" y="12"/>
                      </a:lnTo>
                      <a:lnTo>
                        <a:pt x="164" y="12"/>
                      </a:lnTo>
                      <a:lnTo>
                        <a:pt x="160" y="14"/>
                      </a:lnTo>
                      <a:lnTo>
                        <a:pt x="154" y="16"/>
                      </a:lnTo>
                      <a:lnTo>
                        <a:pt x="152" y="20"/>
                      </a:lnTo>
                      <a:lnTo>
                        <a:pt x="148" y="23"/>
                      </a:lnTo>
                      <a:lnTo>
                        <a:pt x="146" y="27"/>
                      </a:lnTo>
                      <a:lnTo>
                        <a:pt x="142" y="31"/>
                      </a:lnTo>
                      <a:lnTo>
                        <a:pt x="139" y="33"/>
                      </a:lnTo>
                      <a:lnTo>
                        <a:pt x="139" y="35"/>
                      </a:lnTo>
                      <a:lnTo>
                        <a:pt x="135" y="31"/>
                      </a:lnTo>
                      <a:lnTo>
                        <a:pt x="133" y="27"/>
                      </a:lnTo>
                      <a:lnTo>
                        <a:pt x="131" y="23"/>
                      </a:lnTo>
                      <a:lnTo>
                        <a:pt x="127" y="20"/>
                      </a:lnTo>
                      <a:lnTo>
                        <a:pt x="123" y="16"/>
                      </a:lnTo>
                      <a:lnTo>
                        <a:pt x="121" y="14"/>
                      </a:lnTo>
                      <a:lnTo>
                        <a:pt x="117" y="12"/>
                      </a:lnTo>
                      <a:lnTo>
                        <a:pt x="111" y="12"/>
                      </a:lnTo>
                      <a:lnTo>
                        <a:pt x="107" y="10"/>
                      </a:lnTo>
                      <a:lnTo>
                        <a:pt x="103" y="10"/>
                      </a:lnTo>
                      <a:lnTo>
                        <a:pt x="99" y="10"/>
                      </a:lnTo>
                      <a:lnTo>
                        <a:pt x="93" y="10"/>
                      </a:lnTo>
                      <a:lnTo>
                        <a:pt x="89" y="12"/>
                      </a:lnTo>
                      <a:lnTo>
                        <a:pt x="87" y="12"/>
                      </a:lnTo>
                      <a:lnTo>
                        <a:pt x="81" y="14"/>
                      </a:lnTo>
                      <a:lnTo>
                        <a:pt x="77" y="16"/>
                      </a:lnTo>
                      <a:lnTo>
                        <a:pt x="75" y="20"/>
                      </a:lnTo>
                      <a:lnTo>
                        <a:pt x="71" y="23"/>
                      </a:lnTo>
                      <a:lnTo>
                        <a:pt x="59" y="23"/>
                      </a:lnTo>
                      <a:lnTo>
                        <a:pt x="59" y="73"/>
                      </a:lnTo>
                      <a:lnTo>
                        <a:pt x="57" y="73"/>
                      </a:lnTo>
                      <a:lnTo>
                        <a:pt x="57" y="23"/>
                      </a:lnTo>
                      <a:lnTo>
                        <a:pt x="6" y="23"/>
                      </a:lnTo>
                      <a:lnTo>
                        <a:pt x="6" y="51"/>
                      </a:lnTo>
                      <a:lnTo>
                        <a:pt x="0" y="51"/>
                      </a:lnTo>
                      <a:lnTo>
                        <a:pt x="0" y="0"/>
                      </a:lnTo>
                      <a:lnTo>
                        <a:pt x="315" y="0"/>
                      </a:lnTo>
                      <a:lnTo>
                        <a:pt x="315" y="23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4" name="Freeform 88"/>
                <p:cNvSpPr>
                  <a:spLocks/>
                </p:cNvSpPr>
                <p:nvPr/>
              </p:nvSpPr>
              <p:spPr bwMode="auto">
                <a:xfrm>
                  <a:off x="4020" y="1976"/>
                  <a:ext cx="17" cy="51"/>
                </a:xfrm>
                <a:custGeom>
                  <a:avLst/>
                  <a:gdLst>
                    <a:gd name="T0" fmla="*/ 2 w 17"/>
                    <a:gd name="T1" fmla="*/ 50 h 51"/>
                    <a:gd name="T2" fmla="*/ 0 w 17"/>
                    <a:gd name="T3" fmla="*/ 50 h 51"/>
                    <a:gd name="T4" fmla="*/ 0 w 17"/>
                    <a:gd name="T5" fmla="*/ 0 h 51"/>
                    <a:gd name="T6" fmla="*/ 16 w 17"/>
                    <a:gd name="T7" fmla="*/ 0 h 51"/>
                    <a:gd name="T8" fmla="*/ 10 w 17"/>
                    <a:gd name="T9" fmla="*/ 4 h 51"/>
                    <a:gd name="T10" fmla="*/ 8 w 17"/>
                    <a:gd name="T11" fmla="*/ 6 h 51"/>
                    <a:gd name="T12" fmla="*/ 5 w 17"/>
                    <a:gd name="T13" fmla="*/ 10 h 51"/>
                    <a:gd name="T14" fmla="*/ 2 w 17"/>
                    <a:gd name="T15" fmla="*/ 14 h 51"/>
                    <a:gd name="T16" fmla="*/ 2 w 17"/>
                    <a:gd name="T17" fmla="*/ 50 h 5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7"/>
                    <a:gd name="T28" fmla="*/ 0 h 51"/>
                    <a:gd name="T29" fmla="*/ 17 w 17"/>
                    <a:gd name="T30" fmla="*/ 51 h 51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7" h="51">
                      <a:moveTo>
                        <a:pt x="2" y="50"/>
                      </a:moveTo>
                      <a:lnTo>
                        <a:pt x="0" y="50"/>
                      </a:lnTo>
                      <a:lnTo>
                        <a:pt x="0" y="0"/>
                      </a:lnTo>
                      <a:lnTo>
                        <a:pt x="16" y="0"/>
                      </a:lnTo>
                      <a:lnTo>
                        <a:pt x="10" y="4"/>
                      </a:lnTo>
                      <a:lnTo>
                        <a:pt x="8" y="6"/>
                      </a:lnTo>
                      <a:lnTo>
                        <a:pt x="5" y="10"/>
                      </a:lnTo>
                      <a:lnTo>
                        <a:pt x="2" y="14"/>
                      </a:lnTo>
                      <a:lnTo>
                        <a:pt x="2" y="50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5" name="Freeform 89"/>
                <p:cNvSpPr>
                  <a:spLocks/>
                </p:cNvSpPr>
                <p:nvPr/>
              </p:nvSpPr>
              <p:spPr bwMode="auto">
                <a:xfrm>
                  <a:off x="4081" y="1957"/>
                  <a:ext cx="61" cy="34"/>
                </a:xfrm>
                <a:custGeom>
                  <a:avLst/>
                  <a:gdLst>
                    <a:gd name="T0" fmla="*/ 2 w 61"/>
                    <a:gd name="T1" fmla="*/ 4 h 34"/>
                    <a:gd name="T2" fmla="*/ 0 w 61"/>
                    <a:gd name="T3" fmla="*/ 8 h 34"/>
                    <a:gd name="T4" fmla="*/ 4 w 61"/>
                    <a:gd name="T5" fmla="*/ 10 h 34"/>
                    <a:gd name="T6" fmla="*/ 8 w 61"/>
                    <a:gd name="T7" fmla="*/ 14 h 34"/>
                    <a:gd name="T8" fmla="*/ 12 w 61"/>
                    <a:gd name="T9" fmla="*/ 19 h 34"/>
                    <a:gd name="T10" fmla="*/ 14 w 61"/>
                    <a:gd name="T11" fmla="*/ 23 h 34"/>
                    <a:gd name="T12" fmla="*/ 16 w 61"/>
                    <a:gd name="T13" fmla="*/ 25 h 34"/>
                    <a:gd name="T14" fmla="*/ 18 w 61"/>
                    <a:gd name="T15" fmla="*/ 29 h 34"/>
                    <a:gd name="T16" fmla="*/ 20 w 61"/>
                    <a:gd name="T17" fmla="*/ 33 h 34"/>
                    <a:gd name="T18" fmla="*/ 20 w 61"/>
                    <a:gd name="T19" fmla="*/ 29 h 34"/>
                    <a:gd name="T20" fmla="*/ 22 w 61"/>
                    <a:gd name="T21" fmla="*/ 27 h 34"/>
                    <a:gd name="T22" fmla="*/ 26 w 61"/>
                    <a:gd name="T23" fmla="*/ 23 h 34"/>
                    <a:gd name="T24" fmla="*/ 30 w 61"/>
                    <a:gd name="T25" fmla="*/ 19 h 34"/>
                    <a:gd name="T26" fmla="*/ 32 w 61"/>
                    <a:gd name="T27" fmla="*/ 14 h 34"/>
                    <a:gd name="T28" fmla="*/ 36 w 61"/>
                    <a:gd name="T29" fmla="*/ 12 h 34"/>
                    <a:gd name="T30" fmla="*/ 40 w 61"/>
                    <a:gd name="T31" fmla="*/ 10 h 34"/>
                    <a:gd name="T32" fmla="*/ 44 w 61"/>
                    <a:gd name="T33" fmla="*/ 8 h 34"/>
                    <a:gd name="T34" fmla="*/ 46 w 61"/>
                    <a:gd name="T35" fmla="*/ 6 h 34"/>
                    <a:gd name="T36" fmla="*/ 52 w 61"/>
                    <a:gd name="T37" fmla="*/ 4 h 34"/>
                    <a:gd name="T38" fmla="*/ 56 w 61"/>
                    <a:gd name="T39" fmla="*/ 4 h 34"/>
                    <a:gd name="T40" fmla="*/ 60 w 61"/>
                    <a:gd name="T41" fmla="*/ 4 h 34"/>
                    <a:gd name="T42" fmla="*/ 60 w 61"/>
                    <a:gd name="T43" fmla="*/ 0 h 34"/>
                    <a:gd name="T44" fmla="*/ 2 w 61"/>
                    <a:gd name="T45" fmla="*/ 4 h 3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61"/>
                    <a:gd name="T70" fmla="*/ 0 h 34"/>
                    <a:gd name="T71" fmla="*/ 61 w 61"/>
                    <a:gd name="T72" fmla="*/ 34 h 34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61" h="34">
                      <a:moveTo>
                        <a:pt x="2" y="4"/>
                      </a:moveTo>
                      <a:lnTo>
                        <a:pt x="0" y="8"/>
                      </a:lnTo>
                      <a:lnTo>
                        <a:pt x="4" y="10"/>
                      </a:lnTo>
                      <a:lnTo>
                        <a:pt x="8" y="14"/>
                      </a:lnTo>
                      <a:lnTo>
                        <a:pt x="12" y="19"/>
                      </a:lnTo>
                      <a:lnTo>
                        <a:pt x="14" y="23"/>
                      </a:lnTo>
                      <a:lnTo>
                        <a:pt x="16" y="25"/>
                      </a:lnTo>
                      <a:lnTo>
                        <a:pt x="18" y="29"/>
                      </a:lnTo>
                      <a:lnTo>
                        <a:pt x="20" y="33"/>
                      </a:lnTo>
                      <a:lnTo>
                        <a:pt x="20" y="29"/>
                      </a:lnTo>
                      <a:lnTo>
                        <a:pt x="22" y="27"/>
                      </a:lnTo>
                      <a:lnTo>
                        <a:pt x="26" y="23"/>
                      </a:lnTo>
                      <a:lnTo>
                        <a:pt x="30" y="19"/>
                      </a:lnTo>
                      <a:lnTo>
                        <a:pt x="32" y="14"/>
                      </a:lnTo>
                      <a:lnTo>
                        <a:pt x="36" y="12"/>
                      </a:lnTo>
                      <a:lnTo>
                        <a:pt x="40" y="10"/>
                      </a:lnTo>
                      <a:lnTo>
                        <a:pt x="44" y="8"/>
                      </a:lnTo>
                      <a:lnTo>
                        <a:pt x="46" y="6"/>
                      </a:lnTo>
                      <a:lnTo>
                        <a:pt x="52" y="4"/>
                      </a:lnTo>
                      <a:lnTo>
                        <a:pt x="56" y="4"/>
                      </a:lnTo>
                      <a:lnTo>
                        <a:pt x="60" y="4"/>
                      </a:lnTo>
                      <a:lnTo>
                        <a:pt x="60" y="0"/>
                      </a:lnTo>
                      <a:lnTo>
                        <a:pt x="2" y="4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6" name="Freeform 90"/>
                <p:cNvSpPr>
                  <a:spLocks/>
                </p:cNvSpPr>
                <p:nvPr/>
              </p:nvSpPr>
              <p:spPr bwMode="auto">
                <a:xfrm>
                  <a:off x="4325" y="1986"/>
                  <a:ext cx="37" cy="35"/>
                </a:xfrm>
                <a:custGeom>
                  <a:avLst/>
                  <a:gdLst>
                    <a:gd name="T0" fmla="*/ 34 w 37"/>
                    <a:gd name="T1" fmla="*/ 8 h 35"/>
                    <a:gd name="T2" fmla="*/ 34 w 37"/>
                    <a:gd name="T3" fmla="*/ 12 h 35"/>
                    <a:gd name="T4" fmla="*/ 36 w 37"/>
                    <a:gd name="T5" fmla="*/ 14 h 35"/>
                    <a:gd name="T6" fmla="*/ 36 w 37"/>
                    <a:gd name="T7" fmla="*/ 16 h 35"/>
                    <a:gd name="T8" fmla="*/ 36 w 37"/>
                    <a:gd name="T9" fmla="*/ 20 h 35"/>
                    <a:gd name="T10" fmla="*/ 34 w 37"/>
                    <a:gd name="T11" fmla="*/ 22 h 35"/>
                    <a:gd name="T12" fmla="*/ 34 w 37"/>
                    <a:gd name="T13" fmla="*/ 24 h 35"/>
                    <a:gd name="T14" fmla="*/ 32 w 37"/>
                    <a:gd name="T15" fmla="*/ 26 h 35"/>
                    <a:gd name="T16" fmla="*/ 30 w 37"/>
                    <a:gd name="T17" fmla="*/ 30 h 35"/>
                    <a:gd name="T18" fmla="*/ 28 w 37"/>
                    <a:gd name="T19" fmla="*/ 32 h 35"/>
                    <a:gd name="T20" fmla="*/ 26 w 37"/>
                    <a:gd name="T21" fmla="*/ 32 h 35"/>
                    <a:gd name="T22" fmla="*/ 22 w 37"/>
                    <a:gd name="T23" fmla="*/ 34 h 35"/>
                    <a:gd name="T24" fmla="*/ 18 w 37"/>
                    <a:gd name="T25" fmla="*/ 34 h 35"/>
                    <a:gd name="T26" fmla="*/ 16 w 37"/>
                    <a:gd name="T27" fmla="*/ 34 h 35"/>
                    <a:gd name="T28" fmla="*/ 14 w 37"/>
                    <a:gd name="T29" fmla="*/ 32 h 35"/>
                    <a:gd name="T30" fmla="*/ 10 w 37"/>
                    <a:gd name="T31" fmla="*/ 32 h 35"/>
                    <a:gd name="T32" fmla="*/ 8 w 37"/>
                    <a:gd name="T33" fmla="*/ 30 h 35"/>
                    <a:gd name="T34" fmla="*/ 6 w 37"/>
                    <a:gd name="T35" fmla="*/ 30 h 35"/>
                    <a:gd name="T36" fmla="*/ 4 w 37"/>
                    <a:gd name="T37" fmla="*/ 26 h 35"/>
                    <a:gd name="T38" fmla="*/ 2 w 37"/>
                    <a:gd name="T39" fmla="*/ 24 h 35"/>
                    <a:gd name="T40" fmla="*/ 2 w 37"/>
                    <a:gd name="T41" fmla="*/ 22 h 35"/>
                    <a:gd name="T42" fmla="*/ 0 w 37"/>
                    <a:gd name="T43" fmla="*/ 18 h 35"/>
                    <a:gd name="T44" fmla="*/ 0 w 37"/>
                    <a:gd name="T45" fmla="*/ 16 h 35"/>
                    <a:gd name="T46" fmla="*/ 0 w 37"/>
                    <a:gd name="T47" fmla="*/ 14 h 35"/>
                    <a:gd name="T48" fmla="*/ 2 w 37"/>
                    <a:gd name="T49" fmla="*/ 10 h 35"/>
                    <a:gd name="T50" fmla="*/ 4 w 37"/>
                    <a:gd name="T51" fmla="*/ 8 h 35"/>
                    <a:gd name="T52" fmla="*/ 4 w 37"/>
                    <a:gd name="T53" fmla="*/ 6 h 35"/>
                    <a:gd name="T54" fmla="*/ 6 w 37"/>
                    <a:gd name="T55" fmla="*/ 4 h 35"/>
                    <a:gd name="T56" fmla="*/ 8 w 37"/>
                    <a:gd name="T57" fmla="*/ 2 h 35"/>
                    <a:gd name="T58" fmla="*/ 10 w 37"/>
                    <a:gd name="T59" fmla="*/ 0 h 35"/>
                    <a:gd name="T60" fmla="*/ 14 w 37"/>
                    <a:gd name="T61" fmla="*/ 0 h 35"/>
                    <a:gd name="T62" fmla="*/ 16 w 37"/>
                    <a:gd name="T63" fmla="*/ 0 h 35"/>
                    <a:gd name="T64" fmla="*/ 20 w 37"/>
                    <a:gd name="T65" fmla="*/ 0 h 35"/>
                    <a:gd name="T66" fmla="*/ 22 w 37"/>
                    <a:gd name="T67" fmla="*/ 0 h 35"/>
                    <a:gd name="T68" fmla="*/ 26 w 37"/>
                    <a:gd name="T69" fmla="*/ 0 h 35"/>
                    <a:gd name="T70" fmla="*/ 28 w 37"/>
                    <a:gd name="T71" fmla="*/ 2 h 35"/>
                    <a:gd name="T72" fmla="*/ 30 w 37"/>
                    <a:gd name="T73" fmla="*/ 4 h 35"/>
                    <a:gd name="T74" fmla="*/ 32 w 37"/>
                    <a:gd name="T75" fmla="*/ 6 h 35"/>
                    <a:gd name="T76" fmla="*/ 34 w 37"/>
                    <a:gd name="T77" fmla="*/ 8 h 3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37"/>
                    <a:gd name="T118" fmla="*/ 0 h 35"/>
                    <a:gd name="T119" fmla="*/ 37 w 37"/>
                    <a:gd name="T120" fmla="*/ 35 h 3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37" h="35">
                      <a:moveTo>
                        <a:pt x="34" y="8"/>
                      </a:moveTo>
                      <a:lnTo>
                        <a:pt x="34" y="12"/>
                      </a:lnTo>
                      <a:lnTo>
                        <a:pt x="36" y="14"/>
                      </a:lnTo>
                      <a:lnTo>
                        <a:pt x="36" y="16"/>
                      </a:lnTo>
                      <a:lnTo>
                        <a:pt x="36" y="20"/>
                      </a:lnTo>
                      <a:lnTo>
                        <a:pt x="34" y="22"/>
                      </a:lnTo>
                      <a:lnTo>
                        <a:pt x="34" y="24"/>
                      </a:lnTo>
                      <a:lnTo>
                        <a:pt x="32" y="26"/>
                      </a:lnTo>
                      <a:lnTo>
                        <a:pt x="30" y="30"/>
                      </a:lnTo>
                      <a:lnTo>
                        <a:pt x="28" y="32"/>
                      </a:lnTo>
                      <a:lnTo>
                        <a:pt x="26" y="32"/>
                      </a:lnTo>
                      <a:lnTo>
                        <a:pt x="22" y="34"/>
                      </a:lnTo>
                      <a:lnTo>
                        <a:pt x="18" y="34"/>
                      </a:lnTo>
                      <a:lnTo>
                        <a:pt x="16" y="34"/>
                      </a:lnTo>
                      <a:lnTo>
                        <a:pt x="14" y="32"/>
                      </a:lnTo>
                      <a:lnTo>
                        <a:pt x="10" y="32"/>
                      </a:lnTo>
                      <a:lnTo>
                        <a:pt x="8" y="30"/>
                      </a:lnTo>
                      <a:lnTo>
                        <a:pt x="6" y="30"/>
                      </a:lnTo>
                      <a:lnTo>
                        <a:pt x="4" y="26"/>
                      </a:lnTo>
                      <a:lnTo>
                        <a:pt x="2" y="24"/>
                      </a:lnTo>
                      <a:lnTo>
                        <a:pt x="2" y="22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2" y="10"/>
                      </a:lnTo>
                      <a:lnTo>
                        <a:pt x="4" y="8"/>
                      </a:lnTo>
                      <a:lnTo>
                        <a:pt x="4" y="6"/>
                      </a:lnTo>
                      <a:lnTo>
                        <a:pt x="6" y="4"/>
                      </a:lnTo>
                      <a:lnTo>
                        <a:pt x="8" y="2"/>
                      </a:lnTo>
                      <a:lnTo>
                        <a:pt x="10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2" y="0"/>
                      </a:lnTo>
                      <a:lnTo>
                        <a:pt x="26" y="0"/>
                      </a:lnTo>
                      <a:lnTo>
                        <a:pt x="28" y="2"/>
                      </a:lnTo>
                      <a:lnTo>
                        <a:pt x="30" y="4"/>
                      </a:lnTo>
                      <a:lnTo>
                        <a:pt x="32" y="6"/>
                      </a:lnTo>
                      <a:lnTo>
                        <a:pt x="34" y="8"/>
                      </a:lnTo>
                    </a:path>
                  </a:pathLst>
                </a:custGeom>
                <a:solidFill>
                  <a:srgbClr val="FFFF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7" name="Freeform 91"/>
                <p:cNvSpPr>
                  <a:spLocks/>
                </p:cNvSpPr>
                <p:nvPr/>
              </p:nvSpPr>
              <p:spPr bwMode="auto">
                <a:xfrm>
                  <a:off x="4337" y="1996"/>
                  <a:ext cx="17" cy="17"/>
                </a:xfrm>
                <a:custGeom>
                  <a:avLst/>
                  <a:gdLst>
                    <a:gd name="T0" fmla="*/ 0 w 17"/>
                    <a:gd name="T1" fmla="*/ 5 h 17"/>
                    <a:gd name="T2" fmla="*/ 2 w 17"/>
                    <a:gd name="T3" fmla="*/ 2 h 17"/>
                    <a:gd name="T4" fmla="*/ 5 w 17"/>
                    <a:gd name="T5" fmla="*/ 2 h 17"/>
                    <a:gd name="T6" fmla="*/ 5 w 17"/>
                    <a:gd name="T7" fmla="*/ 0 h 17"/>
                    <a:gd name="T8" fmla="*/ 8 w 17"/>
                    <a:gd name="T9" fmla="*/ 0 h 17"/>
                    <a:gd name="T10" fmla="*/ 10 w 17"/>
                    <a:gd name="T11" fmla="*/ 0 h 17"/>
                    <a:gd name="T12" fmla="*/ 13 w 17"/>
                    <a:gd name="T13" fmla="*/ 2 h 17"/>
                    <a:gd name="T14" fmla="*/ 13 w 17"/>
                    <a:gd name="T15" fmla="*/ 5 h 17"/>
                    <a:gd name="T16" fmla="*/ 16 w 17"/>
                    <a:gd name="T17" fmla="*/ 5 h 17"/>
                    <a:gd name="T18" fmla="*/ 16 w 17"/>
                    <a:gd name="T19" fmla="*/ 8 h 17"/>
                    <a:gd name="T20" fmla="*/ 16 w 17"/>
                    <a:gd name="T21" fmla="*/ 10 h 17"/>
                    <a:gd name="T22" fmla="*/ 13 w 17"/>
                    <a:gd name="T23" fmla="*/ 13 h 17"/>
                    <a:gd name="T24" fmla="*/ 10 w 17"/>
                    <a:gd name="T25" fmla="*/ 16 h 17"/>
                    <a:gd name="T26" fmla="*/ 8 w 17"/>
                    <a:gd name="T27" fmla="*/ 16 h 17"/>
                    <a:gd name="T28" fmla="*/ 5 w 17"/>
                    <a:gd name="T29" fmla="*/ 16 h 17"/>
                    <a:gd name="T30" fmla="*/ 2 w 17"/>
                    <a:gd name="T31" fmla="*/ 13 h 17"/>
                    <a:gd name="T32" fmla="*/ 0 w 17"/>
                    <a:gd name="T33" fmla="*/ 13 h 17"/>
                    <a:gd name="T34" fmla="*/ 0 w 17"/>
                    <a:gd name="T35" fmla="*/ 10 h 17"/>
                    <a:gd name="T36" fmla="*/ 0 w 17"/>
                    <a:gd name="T37" fmla="*/ 8 h 17"/>
                    <a:gd name="T38" fmla="*/ 0 w 17"/>
                    <a:gd name="T39" fmla="*/ 5 h 1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7"/>
                    <a:gd name="T61" fmla="*/ 0 h 17"/>
                    <a:gd name="T62" fmla="*/ 17 w 17"/>
                    <a:gd name="T63" fmla="*/ 17 h 1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7" h="17">
                      <a:moveTo>
                        <a:pt x="0" y="5"/>
                      </a:moveTo>
                      <a:lnTo>
                        <a:pt x="2" y="2"/>
                      </a:lnTo>
                      <a:lnTo>
                        <a:pt x="5" y="2"/>
                      </a:lnTo>
                      <a:lnTo>
                        <a:pt x="5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3" y="2"/>
                      </a:lnTo>
                      <a:lnTo>
                        <a:pt x="13" y="5"/>
                      </a:lnTo>
                      <a:lnTo>
                        <a:pt x="16" y="5"/>
                      </a:lnTo>
                      <a:lnTo>
                        <a:pt x="16" y="8"/>
                      </a:lnTo>
                      <a:lnTo>
                        <a:pt x="16" y="10"/>
                      </a:lnTo>
                      <a:lnTo>
                        <a:pt x="13" y="13"/>
                      </a:lnTo>
                      <a:lnTo>
                        <a:pt x="10" y="16"/>
                      </a:lnTo>
                      <a:lnTo>
                        <a:pt x="8" y="16"/>
                      </a:lnTo>
                      <a:lnTo>
                        <a:pt x="5" y="16"/>
                      </a:lnTo>
                      <a:lnTo>
                        <a:pt x="2" y="13"/>
                      </a:lnTo>
                      <a:lnTo>
                        <a:pt x="0" y="13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8" name="Freeform 92"/>
                <p:cNvSpPr>
                  <a:spLocks/>
                </p:cNvSpPr>
                <p:nvPr/>
              </p:nvSpPr>
              <p:spPr bwMode="auto">
                <a:xfrm>
                  <a:off x="4309" y="1967"/>
                  <a:ext cx="70" cy="70"/>
                </a:xfrm>
                <a:custGeom>
                  <a:avLst/>
                  <a:gdLst>
                    <a:gd name="T0" fmla="*/ 16 w 70"/>
                    <a:gd name="T1" fmla="*/ 37 h 70"/>
                    <a:gd name="T2" fmla="*/ 18 w 70"/>
                    <a:gd name="T3" fmla="*/ 43 h 70"/>
                    <a:gd name="T4" fmla="*/ 22 w 70"/>
                    <a:gd name="T5" fmla="*/ 49 h 70"/>
                    <a:gd name="T6" fmla="*/ 26 w 70"/>
                    <a:gd name="T7" fmla="*/ 51 h 70"/>
                    <a:gd name="T8" fmla="*/ 32 w 70"/>
                    <a:gd name="T9" fmla="*/ 53 h 70"/>
                    <a:gd name="T10" fmla="*/ 38 w 70"/>
                    <a:gd name="T11" fmla="*/ 53 h 70"/>
                    <a:gd name="T12" fmla="*/ 42 w 70"/>
                    <a:gd name="T13" fmla="*/ 51 h 70"/>
                    <a:gd name="T14" fmla="*/ 48 w 70"/>
                    <a:gd name="T15" fmla="*/ 45 h 70"/>
                    <a:gd name="T16" fmla="*/ 50 w 70"/>
                    <a:gd name="T17" fmla="*/ 41 h 70"/>
                    <a:gd name="T18" fmla="*/ 52 w 70"/>
                    <a:gd name="T19" fmla="*/ 35 h 70"/>
                    <a:gd name="T20" fmla="*/ 50 w 70"/>
                    <a:gd name="T21" fmla="*/ 31 h 70"/>
                    <a:gd name="T22" fmla="*/ 48 w 70"/>
                    <a:gd name="T23" fmla="*/ 25 h 70"/>
                    <a:gd name="T24" fmla="*/ 44 w 70"/>
                    <a:gd name="T25" fmla="*/ 21 h 70"/>
                    <a:gd name="T26" fmla="*/ 38 w 70"/>
                    <a:gd name="T27" fmla="*/ 19 h 70"/>
                    <a:gd name="T28" fmla="*/ 32 w 70"/>
                    <a:gd name="T29" fmla="*/ 19 h 70"/>
                    <a:gd name="T30" fmla="*/ 26 w 70"/>
                    <a:gd name="T31" fmla="*/ 19 h 70"/>
                    <a:gd name="T32" fmla="*/ 22 w 70"/>
                    <a:gd name="T33" fmla="*/ 23 h 70"/>
                    <a:gd name="T34" fmla="*/ 20 w 70"/>
                    <a:gd name="T35" fmla="*/ 27 h 70"/>
                    <a:gd name="T36" fmla="*/ 16 w 70"/>
                    <a:gd name="T37" fmla="*/ 33 h 70"/>
                    <a:gd name="T38" fmla="*/ 0 w 70"/>
                    <a:gd name="T39" fmla="*/ 35 h 70"/>
                    <a:gd name="T40" fmla="*/ 0 w 70"/>
                    <a:gd name="T41" fmla="*/ 27 h 70"/>
                    <a:gd name="T42" fmla="*/ 4 w 70"/>
                    <a:gd name="T43" fmla="*/ 19 h 70"/>
                    <a:gd name="T44" fmla="*/ 8 w 70"/>
                    <a:gd name="T45" fmla="*/ 13 h 70"/>
                    <a:gd name="T46" fmla="*/ 14 w 70"/>
                    <a:gd name="T47" fmla="*/ 7 h 70"/>
                    <a:gd name="T48" fmla="*/ 22 w 70"/>
                    <a:gd name="T49" fmla="*/ 2 h 70"/>
                    <a:gd name="T50" fmla="*/ 30 w 70"/>
                    <a:gd name="T51" fmla="*/ 0 h 70"/>
                    <a:gd name="T52" fmla="*/ 40 w 70"/>
                    <a:gd name="T53" fmla="*/ 0 h 70"/>
                    <a:gd name="T54" fmla="*/ 50 w 70"/>
                    <a:gd name="T55" fmla="*/ 2 h 70"/>
                    <a:gd name="T56" fmla="*/ 56 w 70"/>
                    <a:gd name="T57" fmla="*/ 9 h 70"/>
                    <a:gd name="T58" fmla="*/ 62 w 70"/>
                    <a:gd name="T59" fmla="*/ 13 h 70"/>
                    <a:gd name="T60" fmla="*/ 67 w 70"/>
                    <a:gd name="T61" fmla="*/ 23 h 70"/>
                    <a:gd name="T62" fmla="*/ 69 w 70"/>
                    <a:gd name="T63" fmla="*/ 29 h 70"/>
                    <a:gd name="T64" fmla="*/ 69 w 70"/>
                    <a:gd name="T65" fmla="*/ 37 h 70"/>
                    <a:gd name="T66" fmla="*/ 67 w 70"/>
                    <a:gd name="T67" fmla="*/ 45 h 70"/>
                    <a:gd name="T68" fmla="*/ 62 w 70"/>
                    <a:gd name="T69" fmla="*/ 53 h 70"/>
                    <a:gd name="T70" fmla="*/ 58 w 70"/>
                    <a:gd name="T71" fmla="*/ 59 h 70"/>
                    <a:gd name="T72" fmla="*/ 52 w 70"/>
                    <a:gd name="T73" fmla="*/ 63 h 70"/>
                    <a:gd name="T74" fmla="*/ 44 w 70"/>
                    <a:gd name="T75" fmla="*/ 69 h 70"/>
                    <a:gd name="T76" fmla="*/ 36 w 70"/>
                    <a:gd name="T77" fmla="*/ 69 h 70"/>
                    <a:gd name="T78" fmla="*/ 28 w 70"/>
                    <a:gd name="T79" fmla="*/ 69 h 70"/>
                    <a:gd name="T80" fmla="*/ 20 w 70"/>
                    <a:gd name="T81" fmla="*/ 67 h 70"/>
                    <a:gd name="T82" fmla="*/ 14 w 70"/>
                    <a:gd name="T83" fmla="*/ 63 h 70"/>
                    <a:gd name="T84" fmla="*/ 8 w 70"/>
                    <a:gd name="T85" fmla="*/ 57 h 70"/>
                    <a:gd name="T86" fmla="*/ 4 w 70"/>
                    <a:gd name="T87" fmla="*/ 49 h 70"/>
                    <a:gd name="T88" fmla="*/ 0 w 70"/>
                    <a:gd name="T89" fmla="*/ 43 h 70"/>
                    <a:gd name="T90" fmla="*/ 0 w 70"/>
                    <a:gd name="T91" fmla="*/ 35 h 70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70"/>
                    <a:gd name="T139" fmla="*/ 0 h 70"/>
                    <a:gd name="T140" fmla="*/ 70 w 70"/>
                    <a:gd name="T141" fmla="*/ 70 h 70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70" h="70">
                      <a:moveTo>
                        <a:pt x="16" y="35"/>
                      </a:moveTo>
                      <a:lnTo>
                        <a:pt x="16" y="37"/>
                      </a:lnTo>
                      <a:lnTo>
                        <a:pt x="18" y="41"/>
                      </a:lnTo>
                      <a:lnTo>
                        <a:pt x="18" y="43"/>
                      </a:lnTo>
                      <a:lnTo>
                        <a:pt x="20" y="45"/>
                      </a:lnTo>
                      <a:lnTo>
                        <a:pt x="22" y="49"/>
                      </a:lnTo>
                      <a:lnTo>
                        <a:pt x="24" y="49"/>
                      </a:lnTo>
                      <a:lnTo>
                        <a:pt x="26" y="51"/>
                      </a:lnTo>
                      <a:lnTo>
                        <a:pt x="30" y="51"/>
                      </a:lnTo>
                      <a:lnTo>
                        <a:pt x="32" y="53"/>
                      </a:lnTo>
                      <a:lnTo>
                        <a:pt x="34" y="53"/>
                      </a:lnTo>
                      <a:lnTo>
                        <a:pt x="38" y="53"/>
                      </a:lnTo>
                      <a:lnTo>
                        <a:pt x="40" y="51"/>
                      </a:lnTo>
                      <a:lnTo>
                        <a:pt x="42" y="51"/>
                      </a:lnTo>
                      <a:lnTo>
                        <a:pt x="46" y="49"/>
                      </a:lnTo>
                      <a:lnTo>
                        <a:pt x="48" y="45"/>
                      </a:lnTo>
                      <a:lnTo>
                        <a:pt x="50" y="43"/>
                      </a:lnTo>
                      <a:lnTo>
                        <a:pt x="50" y="41"/>
                      </a:lnTo>
                      <a:lnTo>
                        <a:pt x="52" y="39"/>
                      </a:lnTo>
                      <a:lnTo>
                        <a:pt x="52" y="35"/>
                      </a:lnTo>
                      <a:lnTo>
                        <a:pt x="52" y="33"/>
                      </a:lnTo>
                      <a:lnTo>
                        <a:pt x="50" y="31"/>
                      </a:lnTo>
                      <a:lnTo>
                        <a:pt x="50" y="27"/>
                      </a:lnTo>
                      <a:lnTo>
                        <a:pt x="48" y="25"/>
                      </a:lnTo>
                      <a:lnTo>
                        <a:pt x="46" y="23"/>
                      </a:lnTo>
                      <a:lnTo>
                        <a:pt x="44" y="21"/>
                      </a:lnTo>
                      <a:lnTo>
                        <a:pt x="40" y="19"/>
                      </a:lnTo>
                      <a:lnTo>
                        <a:pt x="38" y="19"/>
                      </a:lnTo>
                      <a:lnTo>
                        <a:pt x="36" y="19"/>
                      </a:lnTo>
                      <a:lnTo>
                        <a:pt x="32" y="19"/>
                      </a:lnTo>
                      <a:lnTo>
                        <a:pt x="30" y="19"/>
                      </a:lnTo>
                      <a:lnTo>
                        <a:pt x="26" y="19"/>
                      </a:lnTo>
                      <a:lnTo>
                        <a:pt x="24" y="21"/>
                      </a:lnTo>
                      <a:lnTo>
                        <a:pt x="22" y="23"/>
                      </a:lnTo>
                      <a:lnTo>
                        <a:pt x="20" y="25"/>
                      </a:lnTo>
                      <a:lnTo>
                        <a:pt x="20" y="27"/>
                      </a:lnTo>
                      <a:lnTo>
                        <a:pt x="18" y="29"/>
                      </a:lnTo>
                      <a:lnTo>
                        <a:pt x="16" y="33"/>
                      </a:lnTo>
                      <a:lnTo>
                        <a:pt x="16" y="35"/>
                      </a:lnTo>
                      <a:lnTo>
                        <a:pt x="0" y="35"/>
                      </a:lnTo>
                      <a:lnTo>
                        <a:pt x="0" y="31"/>
                      </a:lnTo>
                      <a:lnTo>
                        <a:pt x="0" y="27"/>
                      </a:lnTo>
                      <a:lnTo>
                        <a:pt x="2" y="23"/>
                      </a:lnTo>
                      <a:lnTo>
                        <a:pt x="4" y="19"/>
                      </a:lnTo>
                      <a:lnTo>
                        <a:pt x="6" y="17"/>
                      </a:lnTo>
                      <a:lnTo>
                        <a:pt x="8" y="13"/>
                      </a:lnTo>
                      <a:lnTo>
                        <a:pt x="10" y="11"/>
                      </a:lnTo>
                      <a:lnTo>
                        <a:pt x="14" y="7"/>
                      </a:lnTo>
                      <a:lnTo>
                        <a:pt x="18" y="4"/>
                      </a:lnTo>
                      <a:lnTo>
                        <a:pt x="22" y="2"/>
                      </a:lnTo>
                      <a:lnTo>
                        <a:pt x="26" y="0"/>
                      </a:lnTo>
                      <a:lnTo>
                        <a:pt x="30" y="0"/>
                      </a:lnTo>
                      <a:lnTo>
                        <a:pt x="36" y="0"/>
                      </a:lnTo>
                      <a:lnTo>
                        <a:pt x="40" y="0"/>
                      </a:lnTo>
                      <a:lnTo>
                        <a:pt x="46" y="2"/>
                      </a:lnTo>
                      <a:lnTo>
                        <a:pt x="50" y="2"/>
                      </a:lnTo>
                      <a:lnTo>
                        <a:pt x="52" y="7"/>
                      </a:lnTo>
                      <a:lnTo>
                        <a:pt x="56" y="9"/>
                      </a:lnTo>
                      <a:lnTo>
                        <a:pt x="58" y="13"/>
                      </a:lnTo>
                      <a:lnTo>
                        <a:pt x="62" y="13"/>
                      </a:lnTo>
                      <a:lnTo>
                        <a:pt x="65" y="19"/>
                      </a:lnTo>
                      <a:lnTo>
                        <a:pt x="67" y="23"/>
                      </a:lnTo>
                      <a:lnTo>
                        <a:pt x="67" y="25"/>
                      </a:lnTo>
                      <a:lnTo>
                        <a:pt x="69" y="29"/>
                      </a:lnTo>
                      <a:lnTo>
                        <a:pt x="69" y="33"/>
                      </a:lnTo>
                      <a:lnTo>
                        <a:pt x="69" y="37"/>
                      </a:lnTo>
                      <a:lnTo>
                        <a:pt x="67" y="41"/>
                      </a:lnTo>
                      <a:lnTo>
                        <a:pt x="67" y="45"/>
                      </a:lnTo>
                      <a:lnTo>
                        <a:pt x="65" y="49"/>
                      </a:lnTo>
                      <a:lnTo>
                        <a:pt x="62" y="53"/>
                      </a:lnTo>
                      <a:lnTo>
                        <a:pt x="60" y="57"/>
                      </a:lnTo>
                      <a:lnTo>
                        <a:pt x="58" y="59"/>
                      </a:lnTo>
                      <a:lnTo>
                        <a:pt x="56" y="61"/>
                      </a:lnTo>
                      <a:lnTo>
                        <a:pt x="52" y="63"/>
                      </a:lnTo>
                      <a:lnTo>
                        <a:pt x="48" y="67"/>
                      </a:lnTo>
                      <a:lnTo>
                        <a:pt x="44" y="69"/>
                      </a:lnTo>
                      <a:lnTo>
                        <a:pt x="40" y="69"/>
                      </a:lnTo>
                      <a:lnTo>
                        <a:pt x="36" y="69"/>
                      </a:lnTo>
                      <a:lnTo>
                        <a:pt x="32" y="69"/>
                      </a:lnTo>
                      <a:lnTo>
                        <a:pt x="28" y="69"/>
                      </a:lnTo>
                      <a:lnTo>
                        <a:pt x="24" y="69"/>
                      </a:lnTo>
                      <a:lnTo>
                        <a:pt x="20" y="67"/>
                      </a:lnTo>
                      <a:lnTo>
                        <a:pt x="18" y="65"/>
                      </a:lnTo>
                      <a:lnTo>
                        <a:pt x="14" y="63"/>
                      </a:lnTo>
                      <a:lnTo>
                        <a:pt x="10" y="59"/>
                      </a:lnTo>
                      <a:lnTo>
                        <a:pt x="8" y="57"/>
                      </a:lnTo>
                      <a:lnTo>
                        <a:pt x="6" y="53"/>
                      </a:lnTo>
                      <a:lnTo>
                        <a:pt x="4" y="49"/>
                      </a:lnTo>
                      <a:lnTo>
                        <a:pt x="2" y="47"/>
                      </a:lnTo>
                      <a:lnTo>
                        <a:pt x="0" y="43"/>
                      </a:lnTo>
                      <a:lnTo>
                        <a:pt x="0" y="39"/>
                      </a:lnTo>
                      <a:lnTo>
                        <a:pt x="0" y="35"/>
                      </a:lnTo>
                      <a:lnTo>
                        <a:pt x="16" y="35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9" name="Freeform 93"/>
                <p:cNvSpPr>
                  <a:spLocks/>
                </p:cNvSpPr>
                <p:nvPr/>
              </p:nvSpPr>
              <p:spPr bwMode="auto">
                <a:xfrm>
                  <a:off x="4121" y="1986"/>
                  <a:ext cx="35" cy="37"/>
                </a:xfrm>
                <a:custGeom>
                  <a:avLst/>
                  <a:gdLst>
                    <a:gd name="T0" fmla="*/ 32 w 35"/>
                    <a:gd name="T1" fmla="*/ 8 h 37"/>
                    <a:gd name="T2" fmla="*/ 34 w 35"/>
                    <a:gd name="T3" fmla="*/ 12 h 37"/>
                    <a:gd name="T4" fmla="*/ 34 w 35"/>
                    <a:gd name="T5" fmla="*/ 14 h 37"/>
                    <a:gd name="T6" fmla="*/ 34 w 35"/>
                    <a:gd name="T7" fmla="*/ 18 h 37"/>
                    <a:gd name="T8" fmla="*/ 34 w 35"/>
                    <a:gd name="T9" fmla="*/ 20 h 37"/>
                    <a:gd name="T10" fmla="*/ 34 w 35"/>
                    <a:gd name="T11" fmla="*/ 22 h 37"/>
                    <a:gd name="T12" fmla="*/ 32 w 35"/>
                    <a:gd name="T13" fmla="*/ 26 h 37"/>
                    <a:gd name="T14" fmla="*/ 32 w 35"/>
                    <a:gd name="T15" fmla="*/ 28 h 37"/>
                    <a:gd name="T16" fmla="*/ 30 w 35"/>
                    <a:gd name="T17" fmla="*/ 30 h 37"/>
                    <a:gd name="T18" fmla="*/ 26 w 35"/>
                    <a:gd name="T19" fmla="*/ 32 h 37"/>
                    <a:gd name="T20" fmla="*/ 24 w 35"/>
                    <a:gd name="T21" fmla="*/ 32 h 37"/>
                    <a:gd name="T22" fmla="*/ 22 w 35"/>
                    <a:gd name="T23" fmla="*/ 34 h 37"/>
                    <a:gd name="T24" fmla="*/ 18 w 35"/>
                    <a:gd name="T25" fmla="*/ 36 h 37"/>
                    <a:gd name="T26" fmla="*/ 16 w 35"/>
                    <a:gd name="T27" fmla="*/ 34 h 37"/>
                    <a:gd name="T28" fmla="*/ 12 w 35"/>
                    <a:gd name="T29" fmla="*/ 34 h 37"/>
                    <a:gd name="T30" fmla="*/ 10 w 35"/>
                    <a:gd name="T31" fmla="*/ 32 h 37"/>
                    <a:gd name="T32" fmla="*/ 8 w 35"/>
                    <a:gd name="T33" fmla="*/ 30 h 37"/>
                    <a:gd name="T34" fmla="*/ 6 w 35"/>
                    <a:gd name="T35" fmla="*/ 30 h 37"/>
                    <a:gd name="T36" fmla="*/ 4 w 35"/>
                    <a:gd name="T37" fmla="*/ 28 h 37"/>
                    <a:gd name="T38" fmla="*/ 2 w 35"/>
                    <a:gd name="T39" fmla="*/ 24 h 37"/>
                    <a:gd name="T40" fmla="*/ 0 w 35"/>
                    <a:gd name="T41" fmla="*/ 22 h 37"/>
                    <a:gd name="T42" fmla="*/ 0 w 35"/>
                    <a:gd name="T43" fmla="*/ 20 h 37"/>
                    <a:gd name="T44" fmla="*/ 0 w 35"/>
                    <a:gd name="T45" fmla="*/ 16 h 37"/>
                    <a:gd name="T46" fmla="*/ 0 w 35"/>
                    <a:gd name="T47" fmla="*/ 14 h 37"/>
                    <a:gd name="T48" fmla="*/ 0 w 35"/>
                    <a:gd name="T49" fmla="*/ 12 h 37"/>
                    <a:gd name="T50" fmla="*/ 2 w 35"/>
                    <a:gd name="T51" fmla="*/ 8 h 37"/>
                    <a:gd name="T52" fmla="*/ 4 w 35"/>
                    <a:gd name="T53" fmla="*/ 6 h 37"/>
                    <a:gd name="T54" fmla="*/ 6 w 35"/>
                    <a:gd name="T55" fmla="*/ 4 h 37"/>
                    <a:gd name="T56" fmla="*/ 8 w 35"/>
                    <a:gd name="T57" fmla="*/ 2 h 37"/>
                    <a:gd name="T58" fmla="*/ 10 w 35"/>
                    <a:gd name="T59" fmla="*/ 2 h 37"/>
                    <a:gd name="T60" fmla="*/ 12 w 35"/>
                    <a:gd name="T61" fmla="*/ 0 h 37"/>
                    <a:gd name="T62" fmla="*/ 16 w 35"/>
                    <a:gd name="T63" fmla="*/ 0 h 37"/>
                    <a:gd name="T64" fmla="*/ 20 w 35"/>
                    <a:gd name="T65" fmla="*/ 0 h 37"/>
                    <a:gd name="T66" fmla="*/ 22 w 35"/>
                    <a:gd name="T67" fmla="*/ 0 h 37"/>
                    <a:gd name="T68" fmla="*/ 24 w 35"/>
                    <a:gd name="T69" fmla="*/ 2 h 37"/>
                    <a:gd name="T70" fmla="*/ 28 w 35"/>
                    <a:gd name="T71" fmla="*/ 2 h 37"/>
                    <a:gd name="T72" fmla="*/ 30 w 35"/>
                    <a:gd name="T73" fmla="*/ 4 h 37"/>
                    <a:gd name="T74" fmla="*/ 32 w 35"/>
                    <a:gd name="T75" fmla="*/ 6 h 37"/>
                    <a:gd name="T76" fmla="*/ 32 w 35"/>
                    <a:gd name="T77" fmla="*/ 8 h 37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35"/>
                    <a:gd name="T118" fmla="*/ 0 h 37"/>
                    <a:gd name="T119" fmla="*/ 35 w 35"/>
                    <a:gd name="T120" fmla="*/ 37 h 37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35" h="37">
                      <a:moveTo>
                        <a:pt x="32" y="8"/>
                      </a:moveTo>
                      <a:lnTo>
                        <a:pt x="34" y="12"/>
                      </a:lnTo>
                      <a:lnTo>
                        <a:pt x="34" y="14"/>
                      </a:lnTo>
                      <a:lnTo>
                        <a:pt x="34" y="18"/>
                      </a:lnTo>
                      <a:lnTo>
                        <a:pt x="34" y="20"/>
                      </a:lnTo>
                      <a:lnTo>
                        <a:pt x="34" y="22"/>
                      </a:lnTo>
                      <a:lnTo>
                        <a:pt x="32" y="26"/>
                      </a:lnTo>
                      <a:lnTo>
                        <a:pt x="32" y="28"/>
                      </a:lnTo>
                      <a:lnTo>
                        <a:pt x="30" y="30"/>
                      </a:lnTo>
                      <a:lnTo>
                        <a:pt x="26" y="32"/>
                      </a:lnTo>
                      <a:lnTo>
                        <a:pt x="24" y="32"/>
                      </a:lnTo>
                      <a:lnTo>
                        <a:pt x="22" y="34"/>
                      </a:lnTo>
                      <a:lnTo>
                        <a:pt x="18" y="36"/>
                      </a:lnTo>
                      <a:lnTo>
                        <a:pt x="16" y="34"/>
                      </a:lnTo>
                      <a:lnTo>
                        <a:pt x="12" y="34"/>
                      </a:lnTo>
                      <a:lnTo>
                        <a:pt x="10" y="32"/>
                      </a:lnTo>
                      <a:lnTo>
                        <a:pt x="8" y="30"/>
                      </a:lnTo>
                      <a:lnTo>
                        <a:pt x="6" y="30"/>
                      </a:lnTo>
                      <a:lnTo>
                        <a:pt x="4" y="28"/>
                      </a:lnTo>
                      <a:lnTo>
                        <a:pt x="2" y="24"/>
                      </a:lnTo>
                      <a:lnTo>
                        <a:pt x="0" y="22"/>
                      </a:lnTo>
                      <a:lnTo>
                        <a:pt x="0" y="20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2" y="8"/>
                      </a:lnTo>
                      <a:lnTo>
                        <a:pt x="4" y="6"/>
                      </a:lnTo>
                      <a:lnTo>
                        <a:pt x="6" y="4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2" y="0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2" y="0"/>
                      </a:lnTo>
                      <a:lnTo>
                        <a:pt x="24" y="2"/>
                      </a:lnTo>
                      <a:lnTo>
                        <a:pt x="28" y="2"/>
                      </a:lnTo>
                      <a:lnTo>
                        <a:pt x="30" y="4"/>
                      </a:lnTo>
                      <a:lnTo>
                        <a:pt x="32" y="6"/>
                      </a:lnTo>
                      <a:lnTo>
                        <a:pt x="32" y="8"/>
                      </a:lnTo>
                    </a:path>
                  </a:pathLst>
                </a:custGeom>
                <a:solidFill>
                  <a:srgbClr val="FFFF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0" name="Freeform 94"/>
                <p:cNvSpPr>
                  <a:spLocks/>
                </p:cNvSpPr>
                <p:nvPr/>
              </p:nvSpPr>
              <p:spPr bwMode="auto">
                <a:xfrm>
                  <a:off x="4133" y="1998"/>
                  <a:ext cx="17" cy="17"/>
                </a:xfrm>
                <a:custGeom>
                  <a:avLst/>
                  <a:gdLst>
                    <a:gd name="T0" fmla="*/ 0 w 17"/>
                    <a:gd name="T1" fmla="*/ 6 h 17"/>
                    <a:gd name="T2" fmla="*/ 0 w 17"/>
                    <a:gd name="T3" fmla="*/ 3 h 17"/>
                    <a:gd name="T4" fmla="*/ 0 w 17"/>
                    <a:gd name="T5" fmla="*/ 0 h 17"/>
                    <a:gd name="T6" fmla="*/ 2 w 17"/>
                    <a:gd name="T7" fmla="*/ 0 h 17"/>
                    <a:gd name="T8" fmla="*/ 5 w 17"/>
                    <a:gd name="T9" fmla="*/ 0 h 17"/>
                    <a:gd name="T10" fmla="*/ 8 w 17"/>
                    <a:gd name="T11" fmla="*/ 0 h 17"/>
                    <a:gd name="T12" fmla="*/ 10 w 17"/>
                    <a:gd name="T13" fmla="*/ 0 h 17"/>
                    <a:gd name="T14" fmla="*/ 13 w 17"/>
                    <a:gd name="T15" fmla="*/ 0 h 17"/>
                    <a:gd name="T16" fmla="*/ 13 w 17"/>
                    <a:gd name="T17" fmla="*/ 3 h 17"/>
                    <a:gd name="T18" fmla="*/ 16 w 17"/>
                    <a:gd name="T19" fmla="*/ 6 h 17"/>
                    <a:gd name="T20" fmla="*/ 16 w 17"/>
                    <a:gd name="T21" fmla="*/ 9 h 17"/>
                    <a:gd name="T22" fmla="*/ 13 w 17"/>
                    <a:gd name="T23" fmla="*/ 12 h 17"/>
                    <a:gd name="T24" fmla="*/ 13 w 17"/>
                    <a:gd name="T25" fmla="*/ 16 h 17"/>
                    <a:gd name="T26" fmla="*/ 10 w 17"/>
                    <a:gd name="T27" fmla="*/ 16 h 17"/>
                    <a:gd name="T28" fmla="*/ 8 w 17"/>
                    <a:gd name="T29" fmla="*/ 16 h 17"/>
                    <a:gd name="T30" fmla="*/ 2 w 17"/>
                    <a:gd name="T31" fmla="*/ 16 h 17"/>
                    <a:gd name="T32" fmla="*/ 0 w 17"/>
                    <a:gd name="T33" fmla="*/ 16 h 17"/>
                    <a:gd name="T34" fmla="*/ 0 w 17"/>
                    <a:gd name="T35" fmla="*/ 12 h 17"/>
                    <a:gd name="T36" fmla="*/ 0 w 17"/>
                    <a:gd name="T37" fmla="*/ 9 h 17"/>
                    <a:gd name="T38" fmla="*/ 0 w 17"/>
                    <a:gd name="T39" fmla="*/ 6 h 17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w 17"/>
                    <a:gd name="T61" fmla="*/ 0 h 17"/>
                    <a:gd name="T62" fmla="*/ 17 w 17"/>
                    <a:gd name="T63" fmla="*/ 17 h 17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T60" t="T61" r="T62" b="T63"/>
                  <a:pathLst>
                    <a:path w="17" h="17">
                      <a:moveTo>
                        <a:pt x="0" y="6"/>
                      </a:move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8" y="0"/>
                      </a:lnTo>
                      <a:lnTo>
                        <a:pt x="10" y="0"/>
                      </a:lnTo>
                      <a:lnTo>
                        <a:pt x="13" y="0"/>
                      </a:lnTo>
                      <a:lnTo>
                        <a:pt x="13" y="3"/>
                      </a:lnTo>
                      <a:lnTo>
                        <a:pt x="16" y="6"/>
                      </a:lnTo>
                      <a:lnTo>
                        <a:pt x="16" y="9"/>
                      </a:lnTo>
                      <a:lnTo>
                        <a:pt x="13" y="12"/>
                      </a:lnTo>
                      <a:lnTo>
                        <a:pt x="13" y="16"/>
                      </a:lnTo>
                      <a:lnTo>
                        <a:pt x="10" y="16"/>
                      </a:lnTo>
                      <a:lnTo>
                        <a:pt x="8" y="16"/>
                      </a:lnTo>
                      <a:lnTo>
                        <a:pt x="2" y="16"/>
                      </a:lnTo>
                      <a:lnTo>
                        <a:pt x="0" y="16"/>
                      </a:lnTo>
                      <a:lnTo>
                        <a:pt x="0" y="12"/>
                      </a:lnTo>
                      <a:lnTo>
                        <a:pt x="0" y="9"/>
                      </a:lnTo>
                      <a:lnTo>
                        <a:pt x="0" y="6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1" name="Freeform 95"/>
                <p:cNvSpPr>
                  <a:spLocks/>
                </p:cNvSpPr>
                <p:nvPr/>
              </p:nvSpPr>
              <p:spPr bwMode="auto">
                <a:xfrm>
                  <a:off x="4103" y="1967"/>
                  <a:ext cx="71" cy="72"/>
                </a:xfrm>
                <a:custGeom>
                  <a:avLst/>
                  <a:gdLst>
                    <a:gd name="T0" fmla="*/ 18 w 71"/>
                    <a:gd name="T1" fmla="*/ 39 h 72"/>
                    <a:gd name="T2" fmla="*/ 20 w 71"/>
                    <a:gd name="T3" fmla="*/ 43 h 72"/>
                    <a:gd name="T4" fmla="*/ 22 w 71"/>
                    <a:gd name="T5" fmla="*/ 49 h 72"/>
                    <a:gd name="T6" fmla="*/ 28 w 71"/>
                    <a:gd name="T7" fmla="*/ 51 h 72"/>
                    <a:gd name="T8" fmla="*/ 34 w 71"/>
                    <a:gd name="T9" fmla="*/ 53 h 72"/>
                    <a:gd name="T10" fmla="*/ 40 w 71"/>
                    <a:gd name="T11" fmla="*/ 53 h 72"/>
                    <a:gd name="T12" fmla="*/ 44 w 71"/>
                    <a:gd name="T13" fmla="*/ 51 h 72"/>
                    <a:gd name="T14" fmla="*/ 50 w 71"/>
                    <a:gd name="T15" fmla="*/ 47 h 72"/>
                    <a:gd name="T16" fmla="*/ 52 w 71"/>
                    <a:gd name="T17" fmla="*/ 41 h 72"/>
                    <a:gd name="T18" fmla="*/ 52 w 71"/>
                    <a:gd name="T19" fmla="*/ 37 h 72"/>
                    <a:gd name="T20" fmla="*/ 52 w 71"/>
                    <a:gd name="T21" fmla="*/ 31 h 72"/>
                    <a:gd name="T22" fmla="*/ 50 w 71"/>
                    <a:gd name="T23" fmla="*/ 25 h 72"/>
                    <a:gd name="T24" fmla="*/ 44 w 71"/>
                    <a:gd name="T25" fmla="*/ 21 h 72"/>
                    <a:gd name="T26" fmla="*/ 40 w 71"/>
                    <a:gd name="T27" fmla="*/ 19 h 72"/>
                    <a:gd name="T28" fmla="*/ 34 w 71"/>
                    <a:gd name="T29" fmla="*/ 19 h 72"/>
                    <a:gd name="T30" fmla="*/ 28 w 71"/>
                    <a:gd name="T31" fmla="*/ 21 h 72"/>
                    <a:gd name="T32" fmla="*/ 24 w 71"/>
                    <a:gd name="T33" fmla="*/ 23 h 72"/>
                    <a:gd name="T34" fmla="*/ 20 w 71"/>
                    <a:gd name="T35" fmla="*/ 27 h 72"/>
                    <a:gd name="T36" fmla="*/ 18 w 71"/>
                    <a:gd name="T37" fmla="*/ 33 h 72"/>
                    <a:gd name="T38" fmla="*/ 0 w 71"/>
                    <a:gd name="T39" fmla="*/ 35 h 72"/>
                    <a:gd name="T40" fmla="*/ 2 w 71"/>
                    <a:gd name="T41" fmla="*/ 29 h 72"/>
                    <a:gd name="T42" fmla="*/ 6 w 71"/>
                    <a:gd name="T43" fmla="*/ 21 h 72"/>
                    <a:gd name="T44" fmla="*/ 10 w 71"/>
                    <a:gd name="T45" fmla="*/ 13 h 72"/>
                    <a:gd name="T46" fmla="*/ 16 w 71"/>
                    <a:gd name="T47" fmla="*/ 9 h 72"/>
                    <a:gd name="T48" fmla="*/ 22 w 71"/>
                    <a:gd name="T49" fmla="*/ 2 h 72"/>
                    <a:gd name="T50" fmla="*/ 30 w 71"/>
                    <a:gd name="T51" fmla="*/ 0 h 72"/>
                    <a:gd name="T52" fmla="*/ 42 w 71"/>
                    <a:gd name="T53" fmla="*/ 2 h 72"/>
                    <a:gd name="T54" fmla="*/ 50 w 71"/>
                    <a:gd name="T55" fmla="*/ 4 h 72"/>
                    <a:gd name="T56" fmla="*/ 56 w 71"/>
                    <a:gd name="T57" fmla="*/ 11 h 72"/>
                    <a:gd name="T58" fmla="*/ 62 w 71"/>
                    <a:gd name="T59" fmla="*/ 15 h 72"/>
                    <a:gd name="T60" fmla="*/ 68 w 71"/>
                    <a:gd name="T61" fmla="*/ 23 h 72"/>
                    <a:gd name="T62" fmla="*/ 70 w 71"/>
                    <a:gd name="T63" fmla="*/ 31 h 72"/>
                    <a:gd name="T64" fmla="*/ 70 w 71"/>
                    <a:gd name="T65" fmla="*/ 39 h 72"/>
                    <a:gd name="T66" fmla="*/ 68 w 71"/>
                    <a:gd name="T67" fmla="*/ 47 h 72"/>
                    <a:gd name="T68" fmla="*/ 64 w 71"/>
                    <a:gd name="T69" fmla="*/ 53 h 72"/>
                    <a:gd name="T70" fmla="*/ 58 w 71"/>
                    <a:gd name="T71" fmla="*/ 59 h 72"/>
                    <a:gd name="T72" fmla="*/ 52 w 71"/>
                    <a:gd name="T73" fmla="*/ 65 h 72"/>
                    <a:gd name="T74" fmla="*/ 46 w 71"/>
                    <a:gd name="T75" fmla="*/ 69 h 72"/>
                    <a:gd name="T76" fmla="*/ 38 w 71"/>
                    <a:gd name="T77" fmla="*/ 71 h 72"/>
                    <a:gd name="T78" fmla="*/ 30 w 71"/>
                    <a:gd name="T79" fmla="*/ 69 h 72"/>
                    <a:gd name="T80" fmla="*/ 22 w 71"/>
                    <a:gd name="T81" fmla="*/ 67 h 72"/>
                    <a:gd name="T82" fmla="*/ 16 w 71"/>
                    <a:gd name="T83" fmla="*/ 63 h 72"/>
                    <a:gd name="T84" fmla="*/ 10 w 71"/>
                    <a:gd name="T85" fmla="*/ 59 h 72"/>
                    <a:gd name="T86" fmla="*/ 6 w 71"/>
                    <a:gd name="T87" fmla="*/ 51 h 72"/>
                    <a:gd name="T88" fmla="*/ 2 w 71"/>
                    <a:gd name="T89" fmla="*/ 43 h 72"/>
                    <a:gd name="T90" fmla="*/ 0 w 71"/>
                    <a:gd name="T91" fmla="*/ 35 h 7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71"/>
                    <a:gd name="T139" fmla="*/ 0 h 72"/>
                    <a:gd name="T140" fmla="*/ 71 w 71"/>
                    <a:gd name="T141" fmla="*/ 72 h 72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71" h="72">
                      <a:moveTo>
                        <a:pt x="18" y="35"/>
                      </a:moveTo>
                      <a:lnTo>
                        <a:pt x="18" y="39"/>
                      </a:lnTo>
                      <a:lnTo>
                        <a:pt x="18" y="41"/>
                      </a:lnTo>
                      <a:lnTo>
                        <a:pt x="20" y="43"/>
                      </a:lnTo>
                      <a:lnTo>
                        <a:pt x="22" y="47"/>
                      </a:lnTo>
                      <a:lnTo>
                        <a:pt x="22" y="49"/>
                      </a:lnTo>
                      <a:lnTo>
                        <a:pt x="26" y="51"/>
                      </a:lnTo>
                      <a:lnTo>
                        <a:pt x="28" y="51"/>
                      </a:lnTo>
                      <a:lnTo>
                        <a:pt x="30" y="53"/>
                      </a:lnTo>
                      <a:lnTo>
                        <a:pt x="34" y="53"/>
                      </a:lnTo>
                      <a:lnTo>
                        <a:pt x="36" y="53"/>
                      </a:lnTo>
                      <a:lnTo>
                        <a:pt x="40" y="53"/>
                      </a:lnTo>
                      <a:lnTo>
                        <a:pt x="42" y="51"/>
                      </a:lnTo>
                      <a:lnTo>
                        <a:pt x="44" y="51"/>
                      </a:lnTo>
                      <a:lnTo>
                        <a:pt x="48" y="49"/>
                      </a:lnTo>
                      <a:lnTo>
                        <a:pt x="50" y="47"/>
                      </a:lnTo>
                      <a:lnTo>
                        <a:pt x="50" y="45"/>
                      </a:lnTo>
                      <a:lnTo>
                        <a:pt x="52" y="41"/>
                      </a:lnTo>
                      <a:lnTo>
                        <a:pt x="52" y="39"/>
                      </a:lnTo>
                      <a:lnTo>
                        <a:pt x="52" y="37"/>
                      </a:lnTo>
                      <a:lnTo>
                        <a:pt x="52" y="33"/>
                      </a:lnTo>
                      <a:lnTo>
                        <a:pt x="52" y="31"/>
                      </a:lnTo>
                      <a:lnTo>
                        <a:pt x="50" y="27"/>
                      </a:lnTo>
                      <a:lnTo>
                        <a:pt x="50" y="25"/>
                      </a:lnTo>
                      <a:lnTo>
                        <a:pt x="48" y="23"/>
                      </a:lnTo>
                      <a:lnTo>
                        <a:pt x="44" y="21"/>
                      </a:lnTo>
                      <a:lnTo>
                        <a:pt x="42" y="21"/>
                      </a:lnTo>
                      <a:lnTo>
                        <a:pt x="40" y="19"/>
                      </a:lnTo>
                      <a:lnTo>
                        <a:pt x="38" y="19"/>
                      </a:lnTo>
                      <a:lnTo>
                        <a:pt x="34" y="19"/>
                      </a:lnTo>
                      <a:lnTo>
                        <a:pt x="30" y="19"/>
                      </a:lnTo>
                      <a:lnTo>
                        <a:pt x="28" y="21"/>
                      </a:lnTo>
                      <a:lnTo>
                        <a:pt x="26" y="21"/>
                      </a:lnTo>
                      <a:lnTo>
                        <a:pt x="24" y="23"/>
                      </a:lnTo>
                      <a:lnTo>
                        <a:pt x="22" y="25"/>
                      </a:lnTo>
                      <a:lnTo>
                        <a:pt x="20" y="27"/>
                      </a:lnTo>
                      <a:lnTo>
                        <a:pt x="18" y="31"/>
                      </a:lnTo>
                      <a:lnTo>
                        <a:pt x="18" y="33"/>
                      </a:lnTo>
                      <a:lnTo>
                        <a:pt x="18" y="35"/>
                      </a:lnTo>
                      <a:lnTo>
                        <a:pt x="0" y="35"/>
                      </a:lnTo>
                      <a:lnTo>
                        <a:pt x="2" y="33"/>
                      </a:lnTo>
                      <a:lnTo>
                        <a:pt x="2" y="29"/>
                      </a:lnTo>
                      <a:lnTo>
                        <a:pt x="4" y="25"/>
                      </a:lnTo>
                      <a:lnTo>
                        <a:pt x="6" y="21"/>
                      </a:lnTo>
                      <a:lnTo>
                        <a:pt x="8" y="17"/>
                      </a:lnTo>
                      <a:lnTo>
                        <a:pt x="10" y="13"/>
                      </a:lnTo>
                      <a:lnTo>
                        <a:pt x="12" y="11"/>
                      </a:lnTo>
                      <a:lnTo>
                        <a:pt x="16" y="9"/>
                      </a:lnTo>
                      <a:lnTo>
                        <a:pt x="20" y="7"/>
                      </a:lnTo>
                      <a:lnTo>
                        <a:pt x="22" y="2"/>
                      </a:lnTo>
                      <a:lnTo>
                        <a:pt x="26" y="2"/>
                      </a:lnTo>
                      <a:lnTo>
                        <a:pt x="30" y="0"/>
                      </a:lnTo>
                      <a:lnTo>
                        <a:pt x="38" y="0"/>
                      </a:lnTo>
                      <a:lnTo>
                        <a:pt x="42" y="2"/>
                      </a:lnTo>
                      <a:lnTo>
                        <a:pt x="46" y="2"/>
                      </a:lnTo>
                      <a:lnTo>
                        <a:pt x="50" y="4"/>
                      </a:lnTo>
                      <a:lnTo>
                        <a:pt x="54" y="7"/>
                      </a:lnTo>
                      <a:lnTo>
                        <a:pt x="56" y="11"/>
                      </a:lnTo>
                      <a:lnTo>
                        <a:pt x="60" y="13"/>
                      </a:lnTo>
                      <a:lnTo>
                        <a:pt x="62" y="15"/>
                      </a:lnTo>
                      <a:lnTo>
                        <a:pt x="66" y="19"/>
                      </a:lnTo>
                      <a:lnTo>
                        <a:pt x="68" y="23"/>
                      </a:lnTo>
                      <a:lnTo>
                        <a:pt x="68" y="27"/>
                      </a:lnTo>
                      <a:lnTo>
                        <a:pt x="70" y="31"/>
                      </a:lnTo>
                      <a:lnTo>
                        <a:pt x="70" y="35"/>
                      </a:lnTo>
                      <a:lnTo>
                        <a:pt x="70" y="39"/>
                      </a:lnTo>
                      <a:lnTo>
                        <a:pt x="68" y="43"/>
                      </a:lnTo>
                      <a:lnTo>
                        <a:pt x="68" y="47"/>
                      </a:lnTo>
                      <a:lnTo>
                        <a:pt x="66" y="49"/>
                      </a:lnTo>
                      <a:lnTo>
                        <a:pt x="64" y="53"/>
                      </a:lnTo>
                      <a:lnTo>
                        <a:pt x="62" y="57"/>
                      </a:lnTo>
                      <a:lnTo>
                        <a:pt x="58" y="59"/>
                      </a:lnTo>
                      <a:lnTo>
                        <a:pt x="56" y="63"/>
                      </a:lnTo>
                      <a:lnTo>
                        <a:pt x="52" y="65"/>
                      </a:lnTo>
                      <a:lnTo>
                        <a:pt x="50" y="67"/>
                      </a:lnTo>
                      <a:lnTo>
                        <a:pt x="46" y="69"/>
                      </a:lnTo>
                      <a:lnTo>
                        <a:pt x="42" y="69"/>
                      </a:lnTo>
                      <a:lnTo>
                        <a:pt x="38" y="71"/>
                      </a:lnTo>
                      <a:lnTo>
                        <a:pt x="34" y="71"/>
                      </a:lnTo>
                      <a:lnTo>
                        <a:pt x="30" y="69"/>
                      </a:lnTo>
                      <a:lnTo>
                        <a:pt x="26" y="69"/>
                      </a:lnTo>
                      <a:lnTo>
                        <a:pt x="22" y="67"/>
                      </a:lnTo>
                      <a:lnTo>
                        <a:pt x="18" y="67"/>
                      </a:lnTo>
                      <a:lnTo>
                        <a:pt x="16" y="63"/>
                      </a:lnTo>
                      <a:lnTo>
                        <a:pt x="12" y="61"/>
                      </a:lnTo>
                      <a:lnTo>
                        <a:pt x="10" y="59"/>
                      </a:lnTo>
                      <a:lnTo>
                        <a:pt x="8" y="55"/>
                      </a:lnTo>
                      <a:lnTo>
                        <a:pt x="6" y="51"/>
                      </a:lnTo>
                      <a:lnTo>
                        <a:pt x="2" y="47"/>
                      </a:lnTo>
                      <a:lnTo>
                        <a:pt x="2" y="43"/>
                      </a:lnTo>
                      <a:lnTo>
                        <a:pt x="2" y="39"/>
                      </a:lnTo>
                      <a:lnTo>
                        <a:pt x="0" y="35"/>
                      </a:lnTo>
                      <a:lnTo>
                        <a:pt x="18" y="35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2" name="Freeform 96"/>
                <p:cNvSpPr>
                  <a:spLocks/>
                </p:cNvSpPr>
                <p:nvPr/>
              </p:nvSpPr>
              <p:spPr bwMode="auto">
                <a:xfrm>
                  <a:off x="4044" y="1986"/>
                  <a:ext cx="38" cy="35"/>
                </a:xfrm>
                <a:custGeom>
                  <a:avLst/>
                  <a:gdLst>
                    <a:gd name="T0" fmla="*/ 33 w 38"/>
                    <a:gd name="T1" fmla="*/ 8 h 35"/>
                    <a:gd name="T2" fmla="*/ 35 w 38"/>
                    <a:gd name="T3" fmla="*/ 10 h 35"/>
                    <a:gd name="T4" fmla="*/ 37 w 38"/>
                    <a:gd name="T5" fmla="*/ 14 h 35"/>
                    <a:gd name="T6" fmla="*/ 37 w 38"/>
                    <a:gd name="T7" fmla="*/ 16 h 35"/>
                    <a:gd name="T8" fmla="*/ 35 w 38"/>
                    <a:gd name="T9" fmla="*/ 20 h 35"/>
                    <a:gd name="T10" fmla="*/ 35 w 38"/>
                    <a:gd name="T11" fmla="*/ 22 h 35"/>
                    <a:gd name="T12" fmla="*/ 33 w 38"/>
                    <a:gd name="T13" fmla="*/ 24 h 35"/>
                    <a:gd name="T14" fmla="*/ 30 w 38"/>
                    <a:gd name="T15" fmla="*/ 26 h 35"/>
                    <a:gd name="T16" fmla="*/ 28 w 38"/>
                    <a:gd name="T17" fmla="*/ 28 h 35"/>
                    <a:gd name="T18" fmla="*/ 26 w 38"/>
                    <a:gd name="T19" fmla="*/ 30 h 35"/>
                    <a:gd name="T20" fmla="*/ 24 w 38"/>
                    <a:gd name="T21" fmla="*/ 32 h 35"/>
                    <a:gd name="T22" fmla="*/ 22 w 38"/>
                    <a:gd name="T23" fmla="*/ 32 h 35"/>
                    <a:gd name="T24" fmla="*/ 18 w 38"/>
                    <a:gd name="T25" fmla="*/ 34 h 35"/>
                    <a:gd name="T26" fmla="*/ 16 w 38"/>
                    <a:gd name="T27" fmla="*/ 34 h 35"/>
                    <a:gd name="T28" fmla="*/ 12 w 38"/>
                    <a:gd name="T29" fmla="*/ 32 h 35"/>
                    <a:gd name="T30" fmla="*/ 10 w 38"/>
                    <a:gd name="T31" fmla="*/ 32 h 35"/>
                    <a:gd name="T32" fmla="*/ 8 w 38"/>
                    <a:gd name="T33" fmla="*/ 30 h 35"/>
                    <a:gd name="T34" fmla="*/ 6 w 38"/>
                    <a:gd name="T35" fmla="*/ 28 h 35"/>
                    <a:gd name="T36" fmla="*/ 2 w 38"/>
                    <a:gd name="T37" fmla="*/ 26 h 35"/>
                    <a:gd name="T38" fmla="*/ 2 w 38"/>
                    <a:gd name="T39" fmla="*/ 24 h 35"/>
                    <a:gd name="T40" fmla="*/ 0 w 38"/>
                    <a:gd name="T41" fmla="*/ 22 h 35"/>
                    <a:gd name="T42" fmla="*/ 0 w 38"/>
                    <a:gd name="T43" fmla="*/ 18 h 35"/>
                    <a:gd name="T44" fmla="*/ 0 w 38"/>
                    <a:gd name="T45" fmla="*/ 16 h 35"/>
                    <a:gd name="T46" fmla="*/ 0 w 38"/>
                    <a:gd name="T47" fmla="*/ 14 h 35"/>
                    <a:gd name="T48" fmla="*/ 0 w 38"/>
                    <a:gd name="T49" fmla="*/ 10 h 35"/>
                    <a:gd name="T50" fmla="*/ 2 w 38"/>
                    <a:gd name="T51" fmla="*/ 8 h 35"/>
                    <a:gd name="T52" fmla="*/ 2 w 38"/>
                    <a:gd name="T53" fmla="*/ 6 h 35"/>
                    <a:gd name="T54" fmla="*/ 6 w 38"/>
                    <a:gd name="T55" fmla="*/ 4 h 35"/>
                    <a:gd name="T56" fmla="*/ 8 w 38"/>
                    <a:gd name="T57" fmla="*/ 2 h 35"/>
                    <a:gd name="T58" fmla="*/ 10 w 38"/>
                    <a:gd name="T59" fmla="*/ 0 h 35"/>
                    <a:gd name="T60" fmla="*/ 14 w 38"/>
                    <a:gd name="T61" fmla="*/ 0 h 35"/>
                    <a:gd name="T62" fmla="*/ 16 w 38"/>
                    <a:gd name="T63" fmla="*/ 0 h 35"/>
                    <a:gd name="T64" fmla="*/ 18 w 38"/>
                    <a:gd name="T65" fmla="*/ 0 h 35"/>
                    <a:gd name="T66" fmla="*/ 22 w 38"/>
                    <a:gd name="T67" fmla="*/ 0 h 35"/>
                    <a:gd name="T68" fmla="*/ 24 w 38"/>
                    <a:gd name="T69" fmla="*/ 0 h 35"/>
                    <a:gd name="T70" fmla="*/ 26 w 38"/>
                    <a:gd name="T71" fmla="*/ 2 h 35"/>
                    <a:gd name="T72" fmla="*/ 28 w 38"/>
                    <a:gd name="T73" fmla="*/ 4 h 35"/>
                    <a:gd name="T74" fmla="*/ 30 w 38"/>
                    <a:gd name="T75" fmla="*/ 6 h 35"/>
                    <a:gd name="T76" fmla="*/ 33 w 38"/>
                    <a:gd name="T77" fmla="*/ 8 h 3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38"/>
                    <a:gd name="T118" fmla="*/ 0 h 35"/>
                    <a:gd name="T119" fmla="*/ 38 w 38"/>
                    <a:gd name="T120" fmla="*/ 35 h 3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38" h="35">
                      <a:moveTo>
                        <a:pt x="33" y="8"/>
                      </a:moveTo>
                      <a:lnTo>
                        <a:pt x="35" y="10"/>
                      </a:lnTo>
                      <a:lnTo>
                        <a:pt x="37" y="14"/>
                      </a:lnTo>
                      <a:lnTo>
                        <a:pt x="37" y="16"/>
                      </a:lnTo>
                      <a:lnTo>
                        <a:pt x="35" y="20"/>
                      </a:lnTo>
                      <a:lnTo>
                        <a:pt x="35" y="22"/>
                      </a:lnTo>
                      <a:lnTo>
                        <a:pt x="33" y="24"/>
                      </a:lnTo>
                      <a:lnTo>
                        <a:pt x="30" y="26"/>
                      </a:lnTo>
                      <a:lnTo>
                        <a:pt x="28" y="28"/>
                      </a:lnTo>
                      <a:lnTo>
                        <a:pt x="26" y="30"/>
                      </a:lnTo>
                      <a:lnTo>
                        <a:pt x="24" y="32"/>
                      </a:lnTo>
                      <a:lnTo>
                        <a:pt x="22" y="32"/>
                      </a:lnTo>
                      <a:lnTo>
                        <a:pt x="18" y="34"/>
                      </a:lnTo>
                      <a:lnTo>
                        <a:pt x="16" y="34"/>
                      </a:lnTo>
                      <a:lnTo>
                        <a:pt x="12" y="32"/>
                      </a:lnTo>
                      <a:lnTo>
                        <a:pt x="10" y="32"/>
                      </a:lnTo>
                      <a:lnTo>
                        <a:pt x="8" y="30"/>
                      </a:lnTo>
                      <a:lnTo>
                        <a:pt x="6" y="28"/>
                      </a:lnTo>
                      <a:lnTo>
                        <a:pt x="2" y="26"/>
                      </a:lnTo>
                      <a:lnTo>
                        <a:pt x="2" y="24"/>
                      </a:lnTo>
                      <a:lnTo>
                        <a:pt x="0" y="22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2" y="8"/>
                      </a:lnTo>
                      <a:lnTo>
                        <a:pt x="2" y="6"/>
                      </a:lnTo>
                      <a:lnTo>
                        <a:pt x="6" y="4"/>
                      </a:lnTo>
                      <a:lnTo>
                        <a:pt x="8" y="2"/>
                      </a:lnTo>
                      <a:lnTo>
                        <a:pt x="10" y="0"/>
                      </a:lnTo>
                      <a:lnTo>
                        <a:pt x="14" y="0"/>
                      </a:lnTo>
                      <a:lnTo>
                        <a:pt x="16" y="0"/>
                      </a:lnTo>
                      <a:lnTo>
                        <a:pt x="18" y="0"/>
                      </a:lnTo>
                      <a:lnTo>
                        <a:pt x="22" y="0"/>
                      </a:lnTo>
                      <a:lnTo>
                        <a:pt x="24" y="0"/>
                      </a:lnTo>
                      <a:lnTo>
                        <a:pt x="26" y="2"/>
                      </a:lnTo>
                      <a:lnTo>
                        <a:pt x="28" y="4"/>
                      </a:lnTo>
                      <a:lnTo>
                        <a:pt x="30" y="6"/>
                      </a:lnTo>
                      <a:lnTo>
                        <a:pt x="33" y="8"/>
                      </a:lnTo>
                    </a:path>
                  </a:pathLst>
                </a:custGeom>
                <a:solidFill>
                  <a:srgbClr val="FFFF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3" name="Freeform 97"/>
                <p:cNvSpPr>
                  <a:spLocks/>
                </p:cNvSpPr>
                <p:nvPr/>
              </p:nvSpPr>
              <p:spPr bwMode="auto">
                <a:xfrm>
                  <a:off x="4056" y="1996"/>
                  <a:ext cx="17" cy="17"/>
                </a:xfrm>
                <a:custGeom>
                  <a:avLst/>
                  <a:gdLst>
                    <a:gd name="T0" fmla="*/ 0 w 17"/>
                    <a:gd name="T1" fmla="*/ 5 h 17"/>
                    <a:gd name="T2" fmla="*/ 0 w 17"/>
                    <a:gd name="T3" fmla="*/ 2 h 17"/>
                    <a:gd name="T4" fmla="*/ 3 w 17"/>
                    <a:gd name="T5" fmla="*/ 2 h 17"/>
                    <a:gd name="T6" fmla="*/ 3 w 17"/>
                    <a:gd name="T7" fmla="*/ 0 h 17"/>
                    <a:gd name="T8" fmla="*/ 6 w 17"/>
                    <a:gd name="T9" fmla="*/ 0 h 17"/>
                    <a:gd name="T10" fmla="*/ 9 w 17"/>
                    <a:gd name="T11" fmla="*/ 0 h 17"/>
                    <a:gd name="T12" fmla="*/ 12 w 17"/>
                    <a:gd name="T13" fmla="*/ 0 h 17"/>
                    <a:gd name="T14" fmla="*/ 12 w 17"/>
                    <a:gd name="T15" fmla="*/ 2 h 17"/>
                    <a:gd name="T16" fmla="*/ 16 w 17"/>
                    <a:gd name="T17" fmla="*/ 2 h 17"/>
                    <a:gd name="T18" fmla="*/ 16 w 17"/>
                    <a:gd name="T19" fmla="*/ 5 h 17"/>
                    <a:gd name="T20" fmla="*/ 16 w 17"/>
                    <a:gd name="T21" fmla="*/ 8 h 17"/>
                    <a:gd name="T22" fmla="*/ 16 w 17"/>
                    <a:gd name="T23" fmla="*/ 10 h 17"/>
                    <a:gd name="T24" fmla="*/ 16 w 17"/>
                    <a:gd name="T25" fmla="*/ 13 h 17"/>
                    <a:gd name="T26" fmla="*/ 12 w 17"/>
                    <a:gd name="T27" fmla="*/ 13 h 17"/>
                    <a:gd name="T28" fmla="*/ 12 w 17"/>
                    <a:gd name="T29" fmla="*/ 16 h 17"/>
                    <a:gd name="T30" fmla="*/ 9 w 17"/>
                    <a:gd name="T31" fmla="*/ 16 h 17"/>
                    <a:gd name="T32" fmla="*/ 6 w 17"/>
                    <a:gd name="T33" fmla="*/ 16 h 17"/>
                    <a:gd name="T34" fmla="*/ 3 w 17"/>
                    <a:gd name="T35" fmla="*/ 16 h 17"/>
                    <a:gd name="T36" fmla="*/ 3 w 17"/>
                    <a:gd name="T37" fmla="*/ 13 h 17"/>
                    <a:gd name="T38" fmla="*/ 0 w 17"/>
                    <a:gd name="T39" fmla="*/ 13 h 17"/>
                    <a:gd name="T40" fmla="*/ 0 w 17"/>
                    <a:gd name="T41" fmla="*/ 10 h 17"/>
                    <a:gd name="T42" fmla="*/ 0 w 17"/>
                    <a:gd name="T43" fmla="*/ 8 h 17"/>
                    <a:gd name="T44" fmla="*/ 0 w 17"/>
                    <a:gd name="T45" fmla="*/ 5 h 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17"/>
                    <a:gd name="T70" fmla="*/ 0 h 17"/>
                    <a:gd name="T71" fmla="*/ 17 w 17"/>
                    <a:gd name="T72" fmla="*/ 17 h 17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17" h="17">
                      <a:moveTo>
                        <a:pt x="0" y="5"/>
                      </a:moveTo>
                      <a:lnTo>
                        <a:pt x="0" y="2"/>
                      </a:lnTo>
                      <a:lnTo>
                        <a:pt x="3" y="2"/>
                      </a:lnTo>
                      <a:lnTo>
                        <a:pt x="3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2" y="0"/>
                      </a:lnTo>
                      <a:lnTo>
                        <a:pt x="12" y="2"/>
                      </a:lnTo>
                      <a:lnTo>
                        <a:pt x="16" y="2"/>
                      </a:lnTo>
                      <a:lnTo>
                        <a:pt x="16" y="5"/>
                      </a:lnTo>
                      <a:lnTo>
                        <a:pt x="16" y="8"/>
                      </a:lnTo>
                      <a:lnTo>
                        <a:pt x="16" y="10"/>
                      </a:lnTo>
                      <a:lnTo>
                        <a:pt x="16" y="13"/>
                      </a:lnTo>
                      <a:lnTo>
                        <a:pt x="12" y="13"/>
                      </a:lnTo>
                      <a:lnTo>
                        <a:pt x="12" y="16"/>
                      </a:lnTo>
                      <a:lnTo>
                        <a:pt x="9" y="16"/>
                      </a:lnTo>
                      <a:lnTo>
                        <a:pt x="6" y="16"/>
                      </a:lnTo>
                      <a:lnTo>
                        <a:pt x="3" y="16"/>
                      </a:lnTo>
                      <a:lnTo>
                        <a:pt x="3" y="13"/>
                      </a:lnTo>
                      <a:lnTo>
                        <a:pt x="0" y="13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4" name="Freeform 98"/>
                <p:cNvSpPr>
                  <a:spLocks/>
                </p:cNvSpPr>
                <p:nvPr/>
              </p:nvSpPr>
              <p:spPr bwMode="auto">
                <a:xfrm>
                  <a:off x="4028" y="1967"/>
                  <a:ext cx="70" cy="70"/>
                </a:xfrm>
                <a:custGeom>
                  <a:avLst/>
                  <a:gdLst>
                    <a:gd name="T0" fmla="*/ 16 w 70"/>
                    <a:gd name="T1" fmla="*/ 37 h 70"/>
                    <a:gd name="T2" fmla="*/ 18 w 70"/>
                    <a:gd name="T3" fmla="*/ 43 h 70"/>
                    <a:gd name="T4" fmla="*/ 20 w 70"/>
                    <a:gd name="T5" fmla="*/ 47 h 70"/>
                    <a:gd name="T6" fmla="*/ 26 w 70"/>
                    <a:gd name="T7" fmla="*/ 51 h 70"/>
                    <a:gd name="T8" fmla="*/ 32 w 70"/>
                    <a:gd name="T9" fmla="*/ 53 h 70"/>
                    <a:gd name="T10" fmla="*/ 38 w 70"/>
                    <a:gd name="T11" fmla="*/ 51 h 70"/>
                    <a:gd name="T12" fmla="*/ 42 w 70"/>
                    <a:gd name="T13" fmla="*/ 49 h 70"/>
                    <a:gd name="T14" fmla="*/ 46 w 70"/>
                    <a:gd name="T15" fmla="*/ 45 h 70"/>
                    <a:gd name="T16" fmla="*/ 51 w 70"/>
                    <a:gd name="T17" fmla="*/ 41 h 70"/>
                    <a:gd name="T18" fmla="*/ 51 w 70"/>
                    <a:gd name="T19" fmla="*/ 35 h 70"/>
                    <a:gd name="T20" fmla="*/ 51 w 70"/>
                    <a:gd name="T21" fmla="*/ 31 h 70"/>
                    <a:gd name="T22" fmla="*/ 46 w 70"/>
                    <a:gd name="T23" fmla="*/ 25 h 70"/>
                    <a:gd name="T24" fmla="*/ 42 w 70"/>
                    <a:gd name="T25" fmla="*/ 21 h 70"/>
                    <a:gd name="T26" fmla="*/ 38 w 70"/>
                    <a:gd name="T27" fmla="*/ 19 h 70"/>
                    <a:gd name="T28" fmla="*/ 32 w 70"/>
                    <a:gd name="T29" fmla="*/ 19 h 70"/>
                    <a:gd name="T30" fmla="*/ 26 w 70"/>
                    <a:gd name="T31" fmla="*/ 19 h 70"/>
                    <a:gd name="T32" fmla="*/ 20 w 70"/>
                    <a:gd name="T33" fmla="*/ 23 h 70"/>
                    <a:gd name="T34" fmla="*/ 18 w 70"/>
                    <a:gd name="T35" fmla="*/ 27 h 70"/>
                    <a:gd name="T36" fmla="*/ 16 w 70"/>
                    <a:gd name="T37" fmla="*/ 33 h 70"/>
                    <a:gd name="T38" fmla="*/ 0 w 70"/>
                    <a:gd name="T39" fmla="*/ 35 h 70"/>
                    <a:gd name="T40" fmla="*/ 0 w 70"/>
                    <a:gd name="T41" fmla="*/ 27 h 70"/>
                    <a:gd name="T42" fmla="*/ 4 w 70"/>
                    <a:gd name="T43" fmla="*/ 19 h 70"/>
                    <a:gd name="T44" fmla="*/ 8 w 70"/>
                    <a:gd name="T45" fmla="*/ 13 h 70"/>
                    <a:gd name="T46" fmla="*/ 14 w 70"/>
                    <a:gd name="T47" fmla="*/ 7 h 70"/>
                    <a:gd name="T48" fmla="*/ 20 w 70"/>
                    <a:gd name="T49" fmla="*/ 2 h 70"/>
                    <a:gd name="T50" fmla="*/ 28 w 70"/>
                    <a:gd name="T51" fmla="*/ 0 h 70"/>
                    <a:gd name="T52" fmla="*/ 40 w 70"/>
                    <a:gd name="T53" fmla="*/ 0 h 70"/>
                    <a:gd name="T54" fmla="*/ 49 w 70"/>
                    <a:gd name="T55" fmla="*/ 2 h 70"/>
                    <a:gd name="T56" fmla="*/ 55 w 70"/>
                    <a:gd name="T57" fmla="*/ 9 h 70"/>
                    <a:gd name="T58" fmla="*/ 61 w 70"/>
                    <a:gd name="T59" fmla="*/ 13 h 70"/>
                    <a:gd name="T60" fmla="*/ 65 w 70"/>
                    <a:gd name="T61" fmla="*/ 23 h 70"/>
                    <a:gd name="T62" fmla="*/ 67 w 70"/>
                    <a:gd name="T63" fmla="*/ 29 h 70"/>
                    <a:gd name="T64" fmla="*/ 67 w 70"/>
                    <a:gd name="T65" fmla="*/ 37 h 70"/>
                    <a:gd name="T66" fmla="*/ 67 w 70"/>
                    <a:gd name="T67" fmla="*/ 45 h 70"/>
                    <a:gd name="T68" fmla="*/ 63 w 70"/>
                    <a:gd name="T69" fmla="*/ 53 h 70"/>
                    <a:gd name="T70" fmla="*/ 59 w 70"/>
                    <a:gd name="T71" fmla="*/ 59 h 70"/>
                    <a:gd name="T72" fmla="*/ 51 w 70"/>
                    <a:gd name="T73" fmla="*/ 63 h 70"/>
                    <a:gd name="T74" fmla="*/ 44 w 70"/>
                    <a:gd name="T75" fmla="*/ 69 h 70"/>
                    <a:gd name="T76" fmla="*/ 36 w 70"/>
                    <a:gd name="T77" fmla="*/ 69 h 70"/>
                    <a:gd name="T78" fmla="*/ 28 w 70"/>
                    <a:gd name="T79" fmla="*/ 69 h 70"/>
                    <a:gd name="T80" fmla="*/ 20 w 70"/>
                    <a:gd name="T81" fmla="*/ 67 h 70"/>
                    <a:gd name="T82" fmla="*/ 12 w 70"/>
                    <a:gd name="T83" fmla="*/ 61 h 70"/>
                    <a:gd name="T84" fmla="*/ 6 w 70"/>
                    <a:gd name="T85" fmla="*/ 57 h 70"/>
                    <a:gd name="T86" fmla="*/ 2 w 70"/>
                    <a:gd name="T87" fmla="*/ 49 h 70"/>
                    <a:gd name="T88" fmla="*/ 0 w 70"/>
                    <a:gd name="T89" fmla="*/ 43 h 70"/>
                    <a:gd name="T90" fmla="*/ 0 w 70"/>
                    <a:gd name="T91" fmla="*/ 35 h 70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70"/>
                    <a:gd name="T139" fmla="*/ 0 h 70"/>
                    <a:gd name="T140" fmla="*/ 70 w 70"/>
                    <a:gd name="T141" fmla="*/ 70 h 70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70" h="70">
                      <a:moveTo>
                        <a:pt x="16" y="35"/>
                      </a:moveTo>
                      <a:lnTo>
                        <a:pt x="16" y="37"/>
                      </a:lnTo>
                      <a:lnTo>
                        <a:pt x="16" y="41"/>
                      </a:lnTo>
                      <a:lnTo>
                        <a:pt x="18" y="43"/>
                      </a:lnTo>
                      <a:lnTo>
                        <a:pt x="18" y="45"/>
                      </a:lnTo>
                      <a:lnTo>
                        <a:pt x="20" y="47"/>
                      </a:lnTo>
                      <a:lnTo>
                        <a:pt x="22" y="49"/>
                      </a:lnTo>
                      <a:lnTo>
                        <a:pt x="26" y="51"/>
                      </a:lnTo>
                      <a:lnTo>
                        <a:pt x="28" y="51"/>
                      </a:lnTo>
                      <a:lnTo>
                        <a:pt x="32" y="53"/>
                      </a:lnTo>
                      <a:lnTo>
                        <a:pt x="34" y="53"/>
                      </a:lnTo>
                      <a:lnTo>
                        <a:pt x="38" y="51"/>
                      </a:lnTo>
                      <a:lnTo>
                        <a:pt x="40" y="51"/>
                      </a:lnTo>
                      <a:lnTo>
                        <a:pt x="42" y="49"/>
                      </a:lnTo>
                      <a:lnTo>
                        <a:pt x="44" y="49"/>
                      </a:lnTo>
                      <a:lnTo>
                        <a:pt x="46" y="45"/>
                      </a:lnTo>
                      <a:lnTo>
                        <a:pt x="49" y="43"/>
                      </a:lnTo>
                      <a:lnTo>
                        <a:pt x="51" y="41"/>
                      </a:lnTo>
                      <a:lnTo>
                        <a:pt x="51" y="39"/>
                      </a:lnTo>
                      <a:lnTo>
                        <a:pt x="51" y="35"/>
                      </a:lnTo>
                      <a:lnTo>
                        <a:pt x="51" y="33"/>
                      </a:lnTo>
                      <a:lnTo>
                        <a:pt x="51" y="31"/>
                      </a:lnTo>
                      <a:lnTo>
                        <a:pt x="49" y="27"/>
                      </a:lnTo>
                      <a:lnTo>
                        <a:pt x="46" y="25"/>
                      </a:lnTo>
                      <a:lnTo>
                        <a:pt x="44" y="23"/>
                      </a:lnTo>
                      <a:lnTo>
                        <a:pt x="42" y="21"/>
                      </a:lnTo>
                      <a:lnTo>
                        <a:pt x="40" y="19"/>
                      </a:lnTo>
                      <a:lnTo>
                        <a:pt x="38" y="19"/>
                      </a:lnTo>
                      <a:lnTo>
                        <a:pt x="34" y="19"/>
                      </a:lnTo>
                      <a:lnTo>
                        <a:pt x="32" y="19"/>
                      </a:lnTo>
                      <a:lnTo>
                        <a:pt x="30" y="19"/>
                      </a:lnTo>
                      <a:lnTo>
                        <a:pt x="26" y="19"/>
                      </a:lnTo>
                      <a:lnTo>
                        <a:pt x="22" y="21"/>
                      </a:lnTo>
                      <a:lnTo>
                        <a:pt x="20" y="23"/>
                      </a:lnTo>
                      <a:lnTo>
                        <a:pt x="18" y="25"/>
                      </a:lnTo>
                      <a:lnTo>
                        <a:pt x="18" y="27"/>
                      </a:lnTo>
                      <a:lnTo>
                        <a:pt x="16" y="29"/>
                      </a:lnTo>
                      <a:lnTo>
                        <a:pt x="16" y="33"/>
                      </a:lnTo>
                      <a:lnTo>
                        <a:pt x="16" y="35"/>
                      </a:lnTo>
                      <a:lnTo>
                        <a:pt x="0" y="35"/>
                      </a:lnTo>
                      <a:lnTo>
                        <a:pt x="0" y="31"/>
                      </a:lnTo>
                      <a:lnTo>
                        <a:pt x="0" y="27"/>
                      </a:lnTo>
                      <a:lnTo>
                        <a:pt x="2" y="23"/>
                      </a:lnTo>
                      <a:lnTo>
                        <a:pt x="4" y="19"/>
                      </a:lnTo>
                      <a:lnTo>
                        <a:pt x="6" y="17"/>
                      </a:lnTo>
                      <a:lnTo>
                        <a:pt x="8" y="13"/>
                      </a:lnTo>
                      <a:lnTo>
                        <a:pt x="10" y="11"/>
                      </a:lnTo>
                      <a:lnTo>
                        <a:pt x="14" y="7"/>
                      </a:lnTo>
                      <a:lnTo>
                        <a:pt x="16" y="4"/>
                      </a:lnTo>
                      <a:lnTo>
                        <a:pt x="20" y="2"/>
                      </a:lnTo>
                      <a:lnTo>
                        <a:pt x="24" y="0"/>
                      </a:lnTo>
                      <a:lnTo>
                        <a:pt x="28" y="0"/>
                      </a:lnTo>
                      <a:lnTo>
                        <a:pt x="36" y="0"/>
                      </a:lnTo>
                      <a:lnTo>
                        <a:pt x="40" y="0"/>
                      </a:lnTo>
                      <a:lnTo>
                        <a:pt x="44" y="2"/>
                      </a:lnTo>
                      <a:lnTo>
                        <a:pt x="49" y="2"/>
                      </a:lnTo>
                      <a:lnTo>
                        <a:pt x="53" y="7"/>
                      </a:lnTo>
                      <a:lnTo>
                        <a:pt x="55" y="9"/>
                      </a:lnTo>
                      <a:lnTo>
                        <a:pt x="59" y="13"/>
                      </a:lnTo>
                      <a:lnTo>
                        <a:pt x="61" y="13"/>
                      </a:lnTo>
                      <a:lnTo>
                        <a:pt x="63" y="19"/>
                      </a:lnTo>
                      <a:lnTo>
                        <a:pt x="65" y="23"/>
                      </a:lnTo>
                      <a:lnTo>
                        <a:pt x="67" y="25"/>
                      </a:lnTo>
                      <a:lnTo>
                        <a:pt x="67" y="29"/>
                      </a:lnTo>
                      <a:lnTo>
                        <a:pt x="69" y="33"/>
                      </a:lnTo>
                      <a:lnTo>
                        <a:pt x="67" y="37"/>
                      </a:lnTo>
                      <a:lnTo>
                        <a:pt x="67" y="41"/>
                      </a:lnTo>
                      <a:lnTo>
                        <a:pt x="67" y="45"/>
                      </a:lnTo>
                      <a:lnTo>
                        <a:pt x="65" y="49"/>
                      </a:lnTo>
                      <a:lnTo>
                        <a:pt x="63" y="53"/>
                      </a:lnTo>
                      <a:lnTo>
                        <a:pt x="61" y="57"/>
                      </a:lnTo>
                      <a:lnTo>
                        <a:pt x="59" y="59"/>
                      </a:lnTo>
                      <a:lnTo>
                        <a:pt x="55" y="61"/>
                      </a:lnTo>
                      <a:lnTo>
                        <a:pt x="51" y="63"/>
                      </a:lnTo>
                      <a:lnTo>
                        <a:pt x="46" y="67"/>
                      </a:lnTo>
                      <a:lnTo>
                        <a:pt x="44" y="69"/>
                      </a:lnTo>
                      <a:lnTo>
                        <a:pt x="40" y="69"/>
                      </a:lnTo>
                      <a:lnTo>
                        <a:pt x="36" y="69"/>
                      </a:lnTo>
                      <a:lnTo>
                        <a:pt x="32" y="69"/>
                      </a:lnTo>
                      <a:lnTo>
                        <a:pt x="28" y="69"/>
                      </a:lnTo>
                      <a:lnTo>
                        <a:pt x="22" y="69"/>
                      </a:lnTo>
                      <a:lnTo>
                        <a:pt x="20" y="67"/>
                      </a:lnTo>
                      <a:lnTo>
                        <a:pt x="16" y="65"/>
                      </a:lnTo>
                      <a:lnTo>
                        <a:pt x="12" y="61"/>
                      </a:lnTo>
                      <a:lnTo>
                        <a:pt x="10" y="59"/>
                      </a:lnTo>
                      <a:lnTo>
                        <a:pt x="6" y="57"/>
                      </a:lnTo>
                      <a:lnTo>
                        <a:pt x="4" y="53"/>
                      </a:lnTo>
                      <a:lnTo>
                        <a:pt x="2" y="49"/>
                      </a:lnTo>
                      <a:lnTo>
                        <a:pt x="2" y="47"/>
                      </a:lnTo>
                      <a:lnTo>
                        <a:pt x="0" y="43"/>
                      </a:lnTo>
                      <a:lnTo>
                        <a:pt x="0" y="39"/>
                      </a:lnTo>
                      <a:lnTo>
                        <a:pt x="0" y="35"/>
                      </a:lnTo>
                      <a:lnTo>
                        <a:pt x="16" y="35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5" name="Freeform 99"/>
                <p:cNvSpPr>
                  <a:spLocks/>
                </p:cNvSpPr>
                <p:nvPr/>
              </p:nvSpPr>
              <p:spPr bwMode="auto">
                <a:xfrm>
                  <a:off x="3620" y="1986"/>
                  <a:ext cx="37" cy="35"/>
                </a:xfrm>
                <a:custGeom>
                  <a:avLst/>
                  <a:gdLst>
                    <a:gd name="T0" fmla="*/ 32 w 37"/>
                    <a:gd name="T1" fmla="*/ 8 h 35"/>
                    <a:gd name="T2" fmla="*/ 34 w 37"/>
                    <a:gd name="T3" fmla="*/ 10 h 35"/>
                    <a:gd name="T4" fmla="*/ 36 w 37"/>
                    <a:gd name="T5" fmla="*/ 14 h 35"/>
                    <a:gd name="T6" fmla="*/ 36 w 37"/>
                    <a:gd name="T7" fmla="*/ 16 h 35"/>
                    <a:gd name="T8" fmla="*/ 36 w 37"/>
                    <a:gd name="T9" fmla="*/ 20 h 35"/>
                    <a:gd name="T10" fmla="*/ 34 w 37"/>
                    <a:gd name="T11" fmla="*/ 22 h 35"/>
                    <a:gd name="T12" fmla="*/ 32 w 37"/>
                    <a:gd name="T13" fmla="*/ 24 h 35"/>
                    <a:gd name="T14" fmla="*/ 30 w 37"/>
                    <a:gd name="T15" fmla="*/ 26 h 35"/>
                    <a:gd name="T16" fmla="*/ 28 w 37"/>
                    <a:gd name="T17" fmla="*/ 28 h 35"/>
                    <a:gd name="T18" fmla="*/ 26 w 37"/>
                    <a:gd name="T19" fmla="*/ 30 h 35"/>
                    <a:gd name="T20" fmla="*/ 24 w 37"/>
                    <a:gd name="T21" fmla="*/ 32 h 35"/>
                    <a:gd name="T22" fmla="*/ 22 w 37"/>
                    <a:gd name="T23" fmla="*/ 32 h 35"/>
                    <a:gd name="T24" fmla="*/ 18 w 37"/>
                    <a:gd name="T25" fmla="*/ 34 h 35"/>
                    <a:gd name="T26" fmla="*/ 16 w 37"/>
                    <a:gd name="T27" fmla="*/ 34 h 35"/>
                    <a:gd name="T28" fmla="*/ 12 w 37"/>
                    <a:gd name="T29" fmla="*/ 32 h 35"/>
                    <a:gd name="T30" fmla="*/ 10 w 37"/>
                    <a:gd name="T31" fmla="*/ 32 h 35"/>
                    <a:gd name="T32" fmla="*/ 6 w 37"/>
                    <a:gd name="T33" fmla="*/ 30 h 35"/>
                    <a:gd name="T34" fmla="*/ 6 w 37"/>
                    <a:gd name="T35" fmla="*/ 28 h 35"/>
                    <a:gd name="T36" fmla="*/ 2 w 37"/>
                    <a:gd name="T37" fmla="*/ 26 h 35"/>
                    <a:gd name="T38" fmla="*/ 2 w 37"/>
                    <a:gd name="T39" fmla="*/ 24 h 35"/>
                    <a:gd name="T40" fmla="*/ 0 w 37"/>
                    <a:gd name="T41" fmla="*/ 22 h 35"/>
                    <a:gd name="T42" fmla="*/ 0 w 37"/>
                    <a:gd name="T43" fmla="*/ 18 h 35"/>
                    <a:gd name="T44" fmla="*/ 0 w 37"/>
                    <a:gd name="T45" fmla="*/ 16 h 35"/>
                    <a:gd name="T46" fmla="*/ 0 w 37"/>
                    <a:gd name="T47" fmla="*/ 14 h 35"/>
                    <a:gd name="T48" fmla="*/ 0 w 37"/>
                    <a:gd name="T49" fmla="*/ 10 h 35"/>
                    <a:gd name="T50" fmla="*/ 2 w 37"/>
                    <a:gd name="T51" fmla="*/ 8 h 35"/>
                    <a:gd name="T52" fmla="*/ 4 w 37"/>
                    <a:gd name="T53" fmla="*/ 6 h 35"/>
                    <a:gd name="T54" fmla="*/ 6 w 37"/>
                    <a:gd name="T55" fmla="*/ 4 h 35"/>
                    <a:gd name="T56" fmla="*/ 8 w 37"/>
                    <a:gd name="T57" fmla="*/ 2 h 35"/>
                    <a:gd name="T58" fmla="*/ 10 w 37"/>
                    <a:gd name="T59" fmla="*/ 0 h 35"/>
                    <a:gd name="T60" fmla="*/ 12 w 37"/>
                    <a:gd name="T61" fmla="*/ 0 h 35"/>
                    <a:gd name="T62" fmla="*/ 16 w 37"/>
                    <a:gd name="T63" fmla="*/ 0 h 35"/>
                    <a:gd name="T64" fmla="*/ 20 w 37"/>
                    <a:gd name="T65" fmla="*/ 0 h 35"/>
                    <a:gd name="T66" fmla="*/ 22 w 37"/>
                    <a:gd name="T67" fmla="*/ 0 h 35"/>
                    <a:gd name="T68" fmla="*/ 24 w 37"/>
                    <a:gd name="T69" fmla="*/ 0 h 35"/>
                    <a:gd name="T70" fmla="*/ 26 w 37"/>
                    <a:gd name="T71" fmla="*/ 2 h 35"/>
                    <a:gd name="T72" fmla="*/ 30 w 37"/>
                    <a:gd name="T73" fmla="*/ 4 h 35"/>
                    <a:gd name="T74" fmla="*/ 32 w 37"/>
                    <a:gd name="T75" fmla="*/ 6 h 35"/>
                    <a:gd name="T76" fmla="*/ 32 w 37"/>
                    <a:gd name="T77" fmla="*/ 8 h 35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37"/>
                    <a:gd name="T118" fmla="*/ 0 h 35"/>
                    <a:gd name="T119" fmla="*/ 37 w 37"/>
                    <a:gd name="T120" fmla="*/ 35 h 35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37" h="35">
                      <a:moveTo>
                        <a:pt x="32" y="8"/>
                      </a:moveTo>
                      <a:lnTo>
                        <a:pt x="34" y="10"/>
                      </a:lnTo>
                      <a:lnTo>
                        <a:pt x="36" y="14"/>
                      </a:lnTo>
                      <a:lnTo>
                        <a:pt x="36" y="16"/>
                      </a:lnTo>
                      <a:lnTo>
                        <a:pt x="36" y="20"/>
                      </a:lnTo>
                      <a:lnTo>
                        <a:pt x="34" y="22"/>
                      </a:lnTo>
                      <a:lnTo>
                        <a:pt x="32" y="24"/>
                      </a:lnTo>
                      <a:lnTo>
                        <a:pt x="30" y="26"/>
                      </a:lnTo>
                      <a:lnTo>
                        <a:pt x="28" y="28"/>
                      </a:lnTo>
                      <a:lnTo>
                        <a:pt x="26" y="30"/>
                      </a:lnTo>
                      <a:lnTo>
                        <a:pt x="24" y="32"/>
                      </a:lnTo>
                      <a:lnTo>
                        <a:pt x="22" y="32"/>
                      </a:lnTo>
                      <a:lnTo>
                        <a:pt x="18" y="34"/>
                      </a:lnTo>
                      <a:lnTo>
                        <a:pt x="16" y="34"/>
                      </a:lnTo>
                      <a:lnTo>
                        <a:pt x="12" y="32"/>
                      </a:lnTo>
                      <a:lnTo>
                        <a:pt x="10" y="32"/>
                      </a:lnTo>
                      <a:lnTo>
                        <a:pt x="6" y="30"/>
                      </a:lnTo>
                      <a:lnTo>
                        <a:pt x="6" y="28"/>
                      </a:lnTo>
                      <a:lnTo>
                        <a:pt x="2" y="26"/>
                      </a:lnTo>
                      <a:lnTo>
                        <a:pt x="2" y="24"/>
                      </a:lnTo>
                      <a:lnTo>
                        <a:pt x="0" y="22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4"/>
                      </a:lnTo>
                      <a:lnTo>
                        <a:pt x="0" y="10"/>
                      </a:lnTo>
                      <a:lnTo>
                        <a:pt x="2" y="8"/>
                      </a:lnTo>
                      <a:lnTo>
                        <a:pt x="4" y="6"/>
                      </a:lnTo>
                      <a:lnTo>
                        <a:pt x="6" y="4"/>
                      </a:lnTo>
                      <a:lnTo>
                        <a:pt x="8" y="2"/>
                      </a:lnTo>
                      <a:lnTo>
                        <a:pt x="10" y="0"/>
                      </a:lnTo>
                      <a:lnTo>
                        <a:pt x="12" y="0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2" y="0"/>
                      </a:lnTo>
                      <a:lnTo>
                        <a:pt x="24" y="0"/>
                      </a:lnTo>
                      <a:lnTo>
                        <a:pt x="26" y="2"/>
                      </a:lnTo>
                      <a:lnTo>
                        <a:pt x="30" y="4"/>
                      </a:lnTo>
                      <a:lnTo>
                        <a:pt x="32" y="6"/>
                      </a:lnTo>
                      <a:lnTo>
                        <a:pt x="32" y="8"/>
                      </a:lnTo>
                    </a:path>
                  </a:pathLst>
                </a:custGeom>
                <a:solidFill>
                  <a:srgbClr val="FFFF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6" name="Freeform 100"/>
                <p:cNvSpPr>
                  <a:spLocks/>
                </p:cNvSpPr>
                <p:nvPr/>
              </p:nvSpPr>
              <p:spPr bwMode="auto">
                <a:xfrm>
                  <a:off x="3630" y="1996"/>
                  <a:ext cx="17" cy="17"/>
                </a:xfrm>
                <a:custGeom>
                  <a:avLst/>
                  <a:gdLst>
                    <a:gd name="T0" fmla="*/ 0 w 17"/>
                    <a:gd name="T1" fmla="*/ 5 h 17"/>
                    <a:gd name="T2" fmla="*/ 2 w 17"/>
                    <a:gd name="T3" fmla="*/ 2 h 17"/>
                    <a:gd name="T4" fmla="*/ 4 w 17"/>
                    <a:gd name="T5" fmla="*/ 0 h 17"/>
                    <a:gd name="T6" fmla="*/ 6 w 17"/>
                    <a:gd name="T7" fmla="*/ 0 h 17"/>
                    <a:gd name="T8" fmla="*/ 9 w 17"/>
                    <a:gd name="T9" fmla="*/ 0 h 17"/>
                    <a:gd name="T10" fmla="*/ 11 w 17"/>
                    <a:gd name="T11" fmla="*/ 0 h 17"/>
                    <a:gd name="T12" fmla="*/ 13 w 17"/>
                    <a:gd name="T13" fmla="*/ 2 h 17"/>
                    <a:gd name="T14" fmla="*/ 16 w 17"/>
                    <a:gd name="T15" fmla="*/ 5 h 17"/>
                    <a:gd name="T16" fmla="*/ 16 w 17"/>
                    <a:gd name="T17" fmla="*/ 8 h 17"/>
                    <a:gd name="T18" fmla="*/ 16 w 17"/>
                    <a:gd name="T19" fmla="*/ 10 h 17"/>
                    <a:gd name="T20" fmla="*/ 13 w 17"/>
                    <a:gd name="T21" fmla="*/ 13 h 17"/>
                    <a:gd name="T22" fmla="*/ 11 w 17"/>
                    <a:gd name="T23" fmla="*/ 16 h 17"/>
                    <a:gd name="T24" fmla="*/ 9 w 17"/>
                    <a:gd name="T25" fmla="*/ 16 h 17"/>
                    <a:gd name="T26" fmla="*/ 6 w 17"/>
                    <a:gd name="T27" fmla="*/ 16 h 17"/>
                    <a:gd name="T28" fmla="*/ 2 w 17"/>
                    <a:gd name="T29" fmla="*/ 13 h 17"/>
                    <a:gd name="T30" fmla="*/ 0 w 17"/>
                    <a:gd name="T31" fmla="*/ 10 h 17"/>
                    <a:gd name="T32" fmla="*/ 0 w 17"/>
                    <a:gd name="T33" fmla="*/ 8 h 17"/>
                    <a:gd name="T34" fmla="*/ 0 w 17"/>
                    <a:gd name="T35" fmla="*/ 5 h 17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17"/>
                    <a:gd name="T55" fmla="*/ 0 h 17"/>
                    <a:gd name="T56" fmla="*/ 17 w 17"/>
                    <a:gd name="T57" fmla="*/ 17 h 17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17" h="17">
                      <a:moveTo>
                        <a:pt x="0" y="5"/>
                      </a:moveTo>
                      <a:lnTo>
                        <a:pt x="2" y="2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3" y="2"/>
                      </a:lnTo>
                      <a:lnTo>
                        <a:pt x="16" y="5"/>
                      </a:lnTo>
                      <a:lnTo>
                        <a:pt x="16" y="8"/>
                      </a:lnTo>
                      <a:lnTo>
                        <a:pt x="16" y="10"/>
                      </a:lnTo>
                      <a:lnTo>
                        <a:pt x="13" y="13"/>
                      </a:lnTo>
                      <a:lnTo>
                        <a:pt x="11" y="16"/>
                      </a:lnTo>
                      <a:lnTo>
                        <a:pt x="9" y="16"/>
                      </a:lnTo>
                      <a:lnTo>
                        <a:pt x="6" y="16"/>
                      </a:lnTo>
                      <a:lnTo>
                        <a:pt x="2" y="13"/>
                      </a:lnTo>
                      <a:lnTo>
                        <a:pt x="0" y="10"/>
                      </a:lnTo>
                      <a:lnTo>
                        <a:pt x="0" y="8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7" name="Freeform 101"/>
                <p:cNvSpPr>
                  <a:spLocks/>
                </p:cNvSpPr>
                <p:nvPr/>
              </p:nvSpPr>
              <p:spPr bwMode="auto">
                <a:xfrm>
                  <a:off x="3602" y="1967"/>
                  <a:ext cx="71" cy="70"/>
                </a:xfrm>
                <a:custGeom>
                  <a:avLst/>
                  <a:gdLst>
                    <a:gd name="T0" fmla="*/ 18 w 71"/>
                    <a:gd name="T1" fmla="*/ 37 h 70"/>
                    <a:gd name="T2" fmla="*/ 20 w 71"/>
                    <a:gd name="T3" fmla="*/ 43 h 70"/>
                    <a:gd name="T4" fmla="*/ 22 w 71"/>
                    <a:gd name="T5" fmla="*/ 47 h 70"/>
                    <a:gd name="T6" fmla="*/ 28 w 71"/>
                    <a:gd name="T7" fmla="*/ 51 h 70"/>
                    <a:gd name="T8" fmla="*/ 32 w 71"/>
                    <a:gd name="T9" fmla="*/ 53 h 70"/>
                    <a:gd name="T10" fmla="*/ 40 w 71"/>
                    <a:gd name="T11" fmla="*/ 51 h 70"/>
                    <a:gd name="T12" fmla="*/ 44 w 71"/>
                    <a:gd name="T13" fmla="*/ 49 h 70"/>
                    <a:gd name="T14" fmla="*/ 48 w 71"/>
                    <a:gd name="T15" fmla="*/ 45 h 70"/>
                    <a:gd name="T16" fmla="*/ 52 w 71"/>
                    <a:gd name="T17" fmla="*/ 41 h 70"/>
                    <a:gd name="T18" fmla="*/ 52 w 71"/>
                    <a:gd name="T19" fmla="*/ 35 h 70"/>
                    <a:gd name="T20" fmla="*/ 52 w 71"/>
                    <a:gd name="T21" fmla="*/ 31 h 70"/>
                    <a:gd name="T22" fmla="*/ 48 w 71"/>
                    <a:gd name="T23" fmla="*/ 25 h 70"/>
                    <a:gd name="T24" fmla="*/ 44 w 71"/>
                    <a:gd name="T25" fmla="*/ 21 h 70"/>
                    <a:gd name="T26" fmla="*/ 40 w 71"/>
                    <a:gd name="T27" fmla="*/ 19 h 70"/>
                    <a:gd name="T28" fmla="*/ 34 w 71"/>
                    <a:gd name="T29" fmla="*/ 19 h 70"/>
                    <a:gd name="T30" fmla="*/ 28 w 71"/>
                    <a:gd name="T31" fmla="*/ 19 h 70"/>
                    <a:gd name="T32" fmla="*/ 24 w 71"/>
                    <a:gd name="T33" fmla="*/ 23 h 70"/>
                    <a:gd name="T34" fmla="*/ 20 w 71"/>
                    <a:gd name="T35" fmla="*/ 27 h 70"/>
                    <a:gd name="T36" fmla="*/ 18 w 71"/>
                    <a:gd name="T37" fmla="*/ 33 h 70"/>
                    <a:gd name="T38" fmla="*/ 0 w 71"/>
                    <a:gd name="T39" fmla="*/ 35 h 70"/>
                    <a:gd name="T40" fmla="*/ 2 w 71"/>
                    <a:gd name="T41" fmla="*/ 27 h 70"/>
                    <a:gd name="T42" fmla="*/ 6 w 71"/>
                    <a:gd name="T43" fmla="*/ 19 h 70"/>
                    <a:gd name="T44" fmla="*/ 10 w 71"/>
                    <a:gd name="T45" fmla="*/ 13 h 70"/>
                    <a:gd name="T46" fmla="*/ 16 w 71"/>
                    <a:gd name="T47" fmla="*/ 7 h 70"/>
                    <a:gd name="T48" fmla="*/ 22 w 71"/>
                    <a:gd name="T49" fmla="*/ 2 h 70"/>
                    <a:gd name="T50" fmla="*/ 30 w 71"/>
                    <a:gd name="T51" fmla="*/ 0 h 70"/>
                    <a:gd name="T52" fmla="*/ 42 w 71"/>
                    <a:gd name="T53" fmla="*/ 0 h 70"/>
                    <a:gd name="T54" fmla="*/ 50 w 71"/>
                    <a:gd name="T55" fmla="*/ 2 h 70"/>
                    <a:gd name="T56" fmla="*/ 56 w 71"/>
                    <a:gd name="T57" fmla="*/ 9 h 70"/>
                    <a:gd name="T58" fmla="*/ 62 w 71"/>
                    <a:gd name="T59" fmla="*/ 13 h 70"/>
                    <a:gd name="T60" fmla="*/ 66 w 71"/>
                    <a:gd name="T61" fmla="*/ 23 h 70"/>
                    <a:gd name="T62" fmla="*/ 68 w 71"/>
                    <a:gd name="T63" fmla="*/ 29 h 70"/>
                    <a:gd name="T64" fmla="*/ 70 w 71"/>
                    <a:gd name="T65" fmla="*/ 37 h 70"/>
                    <a:gd name="T66" fmla="*/ 68 w 71"/>
                    <a:gd name="T67" fmla="*/ 45 h 70"/>
                    <a:gd name="T68" fmla="*/ 64 w 71"/>
                    <a:gd name="T69" fmla="*/ 53 h 70"/>
                    <a:gd name="T70" fmla="*/ 58 w 71"/>
                    <a:gd name="T71" fmla="*/ 59 h 70"/>
                    <a:gd name="T72" fmla="*/ 52 w 71"/>
                    <a:gd name="T73" fmla="*/ 63 h 70"/>
                    <a:gd name="T74" fmla="*/ 46 w 71"/>
                    <a:gd name="T75" fmla="*/ 69 h 70"/>
                    <a:gd name="T76" fmla="*/ 38 w 71"/>
                    <a:gd name="T77" fmla="*/ 69 h 70"/>
                    <a:gd name="T78" fmla="*/ 30 w 71"/>
                    <a:gd name="T79" fmla="*/ 69 h 70"/>
                    <a:gd name="T80" fmla="*/ 22 w 71"/>
                    <a:gd name="T81" fmla="*/ 67 h 70"/>
                    <a:gd name="T82" fmla="*/ 14 w 71"/>
                    <a:gd name="T83" fmla="*/ 61 h 70"/>
                    <a:gd name="T84" fmla="*/ 10 w 71"/>
                    <a:gd name="T85" fmla="*/ 57 h 70"/>
                    <a:gd name="T86" fmla="*/ 4 w 71"/>
                    <a:gd name="T87" fmla="*/ 49 h 70"/>
                    <a:gd name="T88" fmla="*/ 2 w 71"/>
                    <a:gd name="T89" fmla="*/ 43 h 70"/>
                    <a:gd name="T90" fmla="*/ 0 w 71"/>
                    <a:gd name="T91" fmla="*/ 35 h 70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71"/>
                    <a:gd name="T139" fmla="*/ 0 h 70"/>
                    <a:gd name="T140" fmla="*/ 71 w 71"/>
                    <a:gd name="T141" fmla="*/ 70 h 70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71" h="70">
                      <a:moveTo>
                        <a:pt x="18" y="35"/>
                      </a:moveTo>
                      <a:lnTo>
                        <a:pt x="18" y="37"/>
                      </a:lnTo>
                      <a:lnTo>
                        <a:pt x="18" y="41"/>
                      </a:lnTo>
                      <a:lnTo>
                        <a:pt x="20" y="43"/>
                      </a:lnTo>
                      <a:lnTo>
                        <a:pt x="20" y="45"/>
                      </a:lnTo>
                      <a:lnTo>
                        <a:pt x="22" y="47"/>
                      </a:lnTo>
                      <a:lnTo>
                        <a:pt x="24" y="49"/>
                      </a:lnTo>
                      <a:lnTo>
                        <a:pt x="28" y="51"/>
                      </a:lnTo>
                      <a:lnTo>
                        <a:pt x="30" y="51"/>
                      </a:lnTo>
                      <a:lnTo>
                        <a:pt x="32" y="53"/>
                      </a:lnTo>
                      <a:lnTo>
                        <a:pt x="36" y="53"/>
                      </a:lnTo>
                      <a:lnTo>
                        <a:pt x="40" y="51"/>
                      </a:lnTo>
                      <a:lnTo>
                        <a:pt x="42" y="51"/>
                      </a:lnTo>
                      <a:lnTo>
                        <a:pt x="44" y="49"/>
                      </a:lnTo>
                      <a:lnTo>
                        <a:pt x="46" y="49"/>
                      </a:lnTo>
                      <a:lnTo>
                        <a:pt x="48" y="45"/>
                      </a:lnTo>
                      <a:lnTo>
                        <a:pt x="50" y="43"/>
                      </a:lnTo>
                      <a:lnTo>
                        <a:pt x="52" y="41"/>
                      </a:lnTo>
                      <a:lnTo>
                        <a:pt x="52" y="39"/>
                      </a:lnTo>
                      <a:lnTo>
                        <a:pt x="52" y="35"/>
                      </a:lnTo>
                      <a:lnTo>
                        <a:pt x="52" y="33"/>
                      </a:lnTo>
                      <a:lnTo>
                        <a:pt x="52" y="31"/>
                      </a:lnTo>
                      <a:lnTo>
                        <a:pt x="50" y="27"/>
                      </a:lnTo>
                      <a:lnTo>
                        <a:pt x="48" y="25"/>
                      </a:lnTo>
                      <a:lnTo>
                        <a:pt x="46" y="23"/>
                      </a:lnTo>
                      <a:lnTo>
                        <a:pt x="44" y="21"/>
                      </a:lnTo>
                      <a:lnTo>
                        <a:pt x="42" y="19"/>
                      </a:lnTo>
                      <a:lnTo>
                        <a:pt x="40" y="19"/>
                      </a:lnTo>
                      <a:lnTo>
                        <a:pt x="38" y="19"/>
                      </a:lnTo>
                      <a:lnTo>
                        <a:pt x="34" y="19"/>
                      </a:lnTo>
                      <a:lnTo>
                        <a:pt x="30" y="19"/>
                      </a:lnTo>
                      <a:lnTo>
                        <a:pt x="28" y="19"/>
                      </a:lnTo>
                      <a:lnTo>
                        <a:pt x="26" y="21"/>
                      </a:lnTo>
                      <a:lnTo>
                        <a:pt x="24" y="23"/>
                      </a:lnTo>
                      <a:lnTo>
                        <a:pt x="22" y="25"/>
                      </a:lnTo>
                      <a:lnTo>
                        <a:pt x="20" y="27"/>
                      </a:lnTo>
                      <a:lnTo>
                        <a:pt x="18" y="29"/>
                      </a:lnTo>
                      <a:lnTo>
                        <a:pt x="18" y="33"/>
                      </a:lnTo>
                      <a:lnTo>
                        <a:pt x="18" y="35"/>
                      </a:lnTo>
                      <a:lnTo>
                        <a:pt x="0" y="35"/>
                      </a:lnTo>
                      <a:lnTo>
                        <a:pt x="0" y="31"/>
                      </a:lnTo>
                      <a:lnTo>
                        <a:pt x="2" y="27"/>
                      </a:lnTo>
                      <a:lnTo>
                        <a:pt x="2" y="23"/>
                      </a:lnTo>
                      <a:lnTo>
                        <a:pt x="6" y="19"/>
                      </a:lnTo>
                      <a:lnTo>
                        <a:pt x="8" y="17"/>
                      </a:lnTo>
                      <a:lnTo>
                        <a:pt x="10" y="13"/>
                      </a:lnTo>
                      <a:lnTo>
                        <a:pt x="12" y="11"/>
                      </a:lnTo>
                      <a:lnTo>
                        <a:pt x="16" y="7"/>
                      </a:lnTo>
                      <a:lnTo>
                        <a:pt x="18" y="4"/>
                      </a:lnTo>
                      <a:lnTo>
                        <a:pt x="22" y="2"/>
                      </a:lnTo>
                      <a:lnTo>
                        <a:pt x="26" y="0"/>
                      </a:lnTo>
                      <a:lnTo>
                        <a:pt x="30" y="0"/>
                      </a:lnTo>
                      <a:lnTo>
                        <a:pt x="38" y="0"/>
                      </a:lnTo>
                      <a:lnTo>
                        <a:pt x="42" y="0"/>
                      </a:lnTo>
                      <a:lnTo>
                        <a:pt x="46" y="2"/>
                      </a:lnTo>
                      <a:lnTo>
                        <a:pt x="50" y="2"/>
                      </a:lnTo>
                      <a:lnTo>
                        <a:pt x="54" y="7"/>
                      </a:lnTo>
                      <a:lnTo>
                        <a:pt x="56" y="9"/>
                      </a:lnTo>
                      <a:lnTo>
                        <a:pt x="60" y="13"/>
                      </a:lnTo>
                      <a:lnTo>
                        <a:pt x="62" y="13"/>
                      </a:lnTo>
                      <a:lnTo>
                        <a:pt x="64" y="19"/>
                      </a:lnTo>
                      <a:lnTo>
                        <a:pt x="66" y="23"/>
                      </a:lnTo>
                      <a:lnTo>
                        <a:pt x="68" y="25"/>
                      </a:lnTo>
                      <a:lnTo>
                        <a:pt x="68" y="29"/>
                      </a:lnTo>
                      <a:lnTo>
                        <a:pt x="70" y="33"/>
                      </a:lnTo>
                      <a:lnTo>
                        <a:pt x="70" y="37"/>
                      </a:lnTo>
                      <a:lnTo>
                        <a:pt x="68" y="41"/>
                      </a:lnTo>
                      <a:lnTo>
                        <a:pt x="68" y="45"/>
                      </a:lnTo>
                      <a:lnTo>
                        <a:pt x="66" y="49"/>
                      </a:lnTo>
                      <a:lnTo>
                        <a:pt x="64" y="53"/>
                      </a:lnTo>
                      <a:lnTo>
                        <a:pt x="62" y="57"/>
                      </a:lnTo>
                      <a:lnTo>
                        <a:pt x="58" y="59"/>
                      </a:lnTo>
                      <a:lnTo>
                        <a:pt x="56" y="61"/>
                      </a:lnTo>
                      <a:lnTo>
                        <a:pt x="52" y="63"/>
                      </a:lnTo>
                      <a:lnTo>
                        <a:pt x="50" y="67"/>
                      </a:lnTo>
                      <a:lnTo>
                        <a:pt x="46" y="69"/>
                      </a:lnTo>
                      <a:lnTo>
                        <a:pt x="42" y="69"/>
                      </a:lnTo>
                      <a:lnTo>
                        <a:pt x="38" y="69"/>
                      </a:lnTo>
                      <a:lnTo>
                        <a:pt x="32" y="69"/>
                      </a:lnTo>
                      <a:lnTo>
                        <a:pt x="30" y="69"/>
                      </a:lnTo>
                      <a:lnTo>
                        <a:pt x="26" y="69"/>
                      </a:lnTo>
                      <a:lnTo>
                        <a:pt x="22" y="67"/>
                      </a:lnTo>
                      <a:lnTo>
                        <a:pt x="18" y="65"/>
                      </a:lnTo>
                      <a:lnTo>
                        <a:pt x="14" y="61"/>
                      </a:lnTo>
                      <a:lnTo>
                        <a:pt x="12" y="59"/>
                      </a:lnTo>
                      <a:lnTo>
                        <a:pt x="10" y="57"/>
                      </a:lnTo>
                      <a:lnTo>
                        <a:pt x="8" y="53"/>
                      </a:lnTo>
                      <a:lnTo>
                        <a:pt x="4" y="49"/>
                      </a:lnTo>
                      <a:lnTo>
                        <a:pt x="2" y="47"/>
                      </a:lnTo>
                      <a:lnTo>
                        <a:pt x="2" y="43"/>
                      </a:lnTo>
                      <a:lnTo>
                        <a:pt x="0" y="39"/>
                      </a:lnTo>
                      <a:lnTo>
                        <a:pt x="0" y="35"/>
                      </a:lnTo>
                      <a:lnTo>
                        <a:pt x="18" y="35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8" name="Freeform 102"/>
                <p:cNvSpPr>
                  <a:spLocks/>
                </p:cNvSpPr>
                <p:nvPr/>
              </p:nvSpPr>
              <p:spPr bwMode="auto">
                <a:xfrm>
                  <a:off x="3697" y="1986"/>
                  <a:ext cx="35" cy="37"/>
                </a:xfrm>
                <a:custGeom>
                  <a:avLst/>
                  <a:gdLst>
                    <a:gd name="T0" fmla="*/ 32 w 35"/>
                    <a:gd name="T1" fmla="*/ 10 h 37"/>
                    <a:gd name="T2" fmla="*/ 34 w 35"/>
                    <a:gd name="T3" fmla="*/ 12 h 37"/>
                    <a:gd name="T4" fmla="*/ 34 w 35"/>
                    <a:gd name="T5" fmla="*/ 14 h 37"/>
                    <a:gd name="T6" fmla="*/ 34 w 35"/>
                    <a:gd name="T7" fmla="*/ 18 h 37"/>
                    <a:gd name="T8" fmla="*/ 34 w 35"/>
                    <a:gd name="T9" fmla="*/ 20 h 37"/>
                    <a:gd name="T10" fmla="*/ 34 w 35"/>
                    <a:gd name="T11" fmla="*/ 22 h 37"/>
                    <a:gd name="T12" fmla="*/ 32 w 35"/>
                    <a:gd name="T13" fmla="*/ 26 h 37"/>
                    <a:gd name="T14" fmla="*/ 30 w 35"/>
                    <a:gd name="T15" fmla="*/ 28 h 37"/>
                    <a:gd name="T16" fmla="*/ 28 w 35"/>
                    <a:gd name="T17" fmla="*/ 30 h 37"/>
                    <a:gd name="T18" fmla="*/ 26 w 35"/>
                    <a:gd name="T19" fmla="*/ 32 h 37"/>
                    <a:gd name="T20" fmla="*/ 24 w 35"/>
                    <a:gd name="T21" fmla="*/ 32 h 37"/>
                    <a:gd name="T22" fmla="*/ 22 w 35"/>
                    <a:gd name="T23" fmla="*/ 34 h 37"/>
                    <a:gd name="T24" fmla="*/ 18 w 35"/>
                    <a:gd name="T25" fmla="*/ 36 h 37"/>
                    <a:gd name="T26" fmla="*/ 16 w 35"/>
                    <a:gd name="T27" fmla="*/ 36 h 37"/>
                    <a:gd name="T28" fmla="*/ 12 w 35"/>
                    <a:gd name="T29" fmla="*/ 34 h 37"/>
                    <a:gd name="T30" fmla="*/ 10 w 35"/>
                    <a:gd name="T31" fmla="*/ 32 h 37"/>
                    <a:gd name="T32" fmla="*/ 6 w 35"/>
                    <a:gd name="T33" fmla="*/ 32 h 37"/>
                    <a:gd name="T34" fmla="*/ 4 w 35"/>
                    <a:gd name="T35" fmla="*/ 30 h 37"/>
                    <a:gd name="T36" fmla="*/ 2 w 35"/>
                    <a:gd name="T37" fmla="*/ 28 h 37"/>
                    <a:gd name="T38" fmla="*/ 2 w 35"/>
                    <a:gd name="T39" fmla="*/ 24 h 37"/>
                    <a:gd name="T40" fmla="*/ 0 w 35"/>
                    <a:gd name="T41" fmla="*/ 22 h 37"/>
                    <a:gd name="T42" fmla="*/ 0 w 35"/>
                    <a:gd name="T43" fmla="*/ 20 h 37"/>
                    <a:gd name="T44" fmla="*/ 0 w 35"/>
                    <a:gd name="T45" fmla="*/ 18 h 37"/>
                    <a:gd name="T46" fmla="*/ 0 w 35"/>
                    <a:gd name="T47" fmla="*/ 14 h 37"/>
                    <a:gd name="T48" fmla="*/ 0 w 35"/>
                    <a:gd name="T49" fmla="*/ 12 h 37"/>
                    <a:gd name="T50" fmla="*/ 2 w 35"/>
                    <a:gd name="T51" fmla="*/ 8 h 37"/>
                    <a:gd name="T52" fmla="*/ 4 w 35"/>
                    <a:gd name="T53" fmla="*/ 6 h 37"/>
                    <a:gd name="T54" fmla="*/ 6 w 35"/>
                    <a:gd name="T55" fmla="*/ 4 h 37"/>
                    <a:gd name="T56" fmla="*/ 8 w 35"/>
                    <a:gd name="T57" fmla="*/ 2 h 37"/>
                    <a:gd name="T58" fmla="*/ 10 w 35"/>
                    <a:gd name="T59" fmla="*/ 2 h 37"/>
                    <a:gd name="T60" fmla="*/ 12 w 35"/>
                    <a:gd name="T61" fmla="*/ 0 h 37"/>
                    <a:gd name="T62" fmla="*/ 16 w 35"/>
                    <a:gd name="T63" fmla="*/ 0 h 37"/>
                    <a:gd name="T64" fmla="*/ 20 w 35"/>
                    <a:gd name="T65" fmla="*/ 0 h 37"/>
                    <a:gd name="T66" fmla="*/ 22 w 35"/>
                    <a:gd name="T67" fmla="*/ 0 h 37"/>
                    <a:gd name="T68" fmla="*/ 24 w 35"/>
                    <a:gd name="T69" fmla="*/ 2 h 37"/>
                    <a:gd name="T70" fmla="*/ 26 w 35"/>
                    <a:gd name="T71" fmla="*/ 2 h 37"/>
                    <a:gd name="T72" fmla="*/ 30 w 35"/>
                    <a:gd name="T73" fmla="*/ 4 h 37"/>
                    <a:gd name="T74" fmla="*/ 32 w 35"/>
                    <a:gd name="T75" fmla="*/ 6 h 37"/>
                    <a:gd name="T76" fmla="*/ 32 w 35"/>
                    <a:gd name="T77" fmla="*/ 10 h 37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35"/>
                    <a:gd name="T118" fmla="*/ 0 h 37"/>
                    <a:gd name="T119" fmla="*/ 35 w 35"/>
                    <a:gd name="T120" fmla="*/ 37 h 37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35" h="37">
                      <a:moveTo>
                        <a:pt x="32" y="10"/>
                      </a:moveTo>
                      <a:lnTo>
                        <a:pt x="34" y="12"/>
                      </a:lnTo>
                      <a:lnTo>
                        <a:pt x="34" y="14"/>
                      </a:lnTo>
                      <a:lnTo>
                        <a:pt x="34" y="18"/>
                      </a:lnTo>
                      <a:lnTo>
                        <a:pt x="34" y="20"/>
                      </a:lnTo>
                      <a:lnTo>
                        <a:pt x="34" y="22"/>
                      </a:lnTo>
                      <a:lnTo>
                        <a:pt x="32" y="26"/>
                      </a:lnTo>
                      <a:lnTo>
                        <a:pt x="30" y="28"/>
                      </a:lnTo>
                      <a:lnTo>
                        <a:pt x="28" y="30"/>
                      </a:lnTo>
                      <a:lnTo>
                        <a:pt x="26" y="32"/>
                      </a:lnTo>
                      <a:lnTo>
                        <a:pt x="24" y="32"/>
                      </a:lnTo>
                      <a:lnTo>
                        <a:pt x="22" y="34"/>
                      </a:lnTo>
                      <a:lnTo>
                        <a:pt x="18" y="36"/>
                      </a:lnTo>
                      <a:lnTo>
                        <a:pt x="16" y="36"/>
                      </a:lnTo>
                      <a:lnTo>
                        <a:pt x="12" y="34"/>
                      </a:lnTo>
                      <a:lnTo>
                        <a:pt x="10" y="32"/>
                      </a:lnTo>
                      <a:lnTo>
                        <a:pt x="6" y="32"/>
                      </a:lnTo>
                      <a:lnTo>
                        <a:pt x="4" y="30"/>
                      </a:lnTo>
                      <a:lnTo>
                        <a:pt x="2" y="28"/>
                      </a:lnTo>
                      <a:lnTo>
                        <a:pt x="2" y="24"/>
                      </a:lnTo>
                      <a:lnTo>
                        <a:pt x="0" y="22"/>
                      </a:lnTo>
                      <a:lnTo>
                        <a:pt x="0" y="20"/>
                      </a:lnTo>
                      <a:lnTo>
                        <a:pt x="0" y="18"/>
                      </a:lnTo>
                      <a:lnTo>
                        <a:pt x="0" y="14"/>
                      </a:lnTo>
                      <a:lnTo>
                        <a:pt x="0" y="12"/>
                      </a:lnTo>
                      <a:lnTo>
                        <a:pt x="2" y="8"/>
                      </a:lnTo>
                      <a:lnTo>
                        <a:pt x="4" y="6"/>
                      </a:lnTo>
                      <a:lnTo>
                        <a:pt x="6" y="4"/>
                      </a:lnTo>
                      <a:lnTo>
                        <a:pt x="8" y="2"/>
                      </a:lnTo>
                      <a:lnTo>
                        <a:pt x="10" y="2"/>
                      </a:lnTo>
                      <a:lnTo>
                        <a:pt x="12" y="0"/>
                      </a:lnTo>
                      <a:lnTo>
                        <a:pt x="16" y="0"/>
                      </a:lnTo>
                      <a:lnTo>
                        <a:pt x="20" y="0"/>
                      </a:lnTo>
                      <a:lnTo>
                        <a:pt x="22" y="0"/>
                      </a:lnTo>
                      <a:lnTo>
                        <a:pt x="24" y="2"/>
                      </a:lnTo>
                      <a:lnTo>
                        <a:pt x="26" y="2"/>
                      </a:lnTo>
                      <a:lnTo>
                        <a:pt x="30" y="4"/>
                      </a:lnTo>
                      <a:lnTo>
                        <a:pt x="32" y="6"/>
                      </a:lnTo>
                      <a:lnTo>
                        <a:pt x="32" y="10"/>
                      </a:lnTo>
                    </a:path>
                  </a:pathLst>
                </a:custGeom>
                <a:solidFill>
                  <a:srgbClr val="FFFFFF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9" name="Freeform 103"/>
                <p:cNvSpPr>
                  <a:spLocks/>
                </p:cNvSpPr>
                <p:nvPr/>
              </p:nvSpPr>
              <p:spPr bwMode="auto">
                <a:xfrm>
                  <a:off x="3707" y="1998"/>
                  <a:ext cx="17" cy="17"/>
                </a:xfrm>
                <a:custGeom>
                  <a:avLst/>
                  <a:gdLst>
                    <a:gd name="T0" fmla="*/ 0 w 17"/>
                    <a:gd name="T1" fmla="*/ 5 h 17"/>
                    <a:gd name="T2" fmla="*/ 2 w 17"/>
                    <a:gd name="T3" fmla="*/ 2 h 17"/>
                    <a:gd name="T4" fmla="*/ 2 w 17"/>
                    <a:gd name="T5" fmla="*/ 0 h 17"/>
                    <a:gd name="T6" fmla="*/ 4 w 17"/>
                    <a:gd name="T7" fmla="*/ 0 h 17"/>
                    <a:gd name="T8" fmla="*/ 6 w 17"/>
                    <a:gd name="T9" fmla="*/ 0 h 17"/>
                    <a:gd name="T10" fmla="*/ 9 w 17"/>
                    <a:gd name="T11" fmla="*/ 0 h 17"/>
                    <a:gd name="T12" fmla="*/ 11 w 17"/>
                    <a:gd name="T13" fmla="*/ 0 h 17"/>
                    <a:gd name="T14" fmla="*/ 13 w 17"/>
                    <a:gd name="T15" fmla="*/ 0 h 17"/>
                    <a:gd name="T16" fmla="*/ 13 w 17"/>
                    <a:gd name="T17" fmla="*/ 2 h 17"/>
                    <a:gd name="T18" fmla="*/ 16 w 17"/>
                    <a:gd name="T19" fmla="*/ 5 h 17"/>
                    <a:gd name="T20" fmla="*/ 16 w 17"/>
                    <a:gd name="T21" fmla="*/ 8 h 17"/>
                    <a:gd name="T22" fmla="*/ 13 w 17"/>
                    <a:gd name="T23" fmla="*/ 10 h 17"/>
                    <a:gd name="T24" fmla="*/ 13 w 17"/>
                    <a:gd name="T25" fmla="*/ 13 h 17"/>
                    <a:gd name="T26" fmla="*/ 11 w 17"/>
                    <a:gd name="T27" fmla="*/ 13 h 17"/>
                    <a:gd name="T28" fmla="*/ 9 w 17"/>
                    <a:gd name="T29" fmla="*/ 13 h 17"/>
                    <a:gd name="T30" fmla="*/ 6 w 17"/>
                    <a:gd name="T31" fmla="*/ 16 h 17"/>
                    <a:gd name="T32" fmla="*/ 6 w 17"/>
                    <a:gd name="T33" fmla="*/ 13 h 17"/>
                    <a:gd name="T34" fmla="*/ 2 w 17"/>
                    <a:gd name="T35" fmla="*/ 13 h 17"/>
                    <a:gd name="T36" fmla="*/ 2 w 17"/>
                    <a:gd name="T37" fmla="*/ 10 h 17"/>
                    <a:gd name="T38" fmla="*/ 0 w 17"/>
                    <a:gd name="T39" fmla="*/ 8 h 17"/>
                    <a:gd name="T40" fmla="*/ 0 w 17"/>
                    <a:gd name="T41" fmla="*/ 5 h 1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w 17"/>
                    <a:gd name="T64" fmla="*/ 0 h 17"/>
                    <a:gd name="T65" fmla="*/ 17 w 17"/>
                    <a:gd name="T66" fmla="*/ 17 h 17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T63" t="T64" r="T65" b="T66"/>
                  <a:pathLst>
                    <a:path w="17" h="17">
                      <a:moveTo>
                        <a:pt x="0" y="5"/>
                      </a:moveTo>
                      <a:lnTo>
                        <a:pt x="2" y="2"/>
                      </a:lnTo>
                      <a:lnTo>
                        <a:pt x="2" y="0"/>
                      </a:lnTo>
                      <a:lnTo>
                        <a:pt x="4" y="0"/>
                      </a:lnTo>
                      <a:lnTo>
                        <a:pt x="6" y="0"/>
                      </a:lnTo>
                      <a:lnTo>
                        <a:pt x="9" y="0"/>
                      </a:lnTo>
                      <a:lnTo>
                        <a:pt x="11" y="0"/>
                      </a:lnTo>
                      <a:lnTo>
                        <a:pt x="13" y="0"/>
                      </a:lnTo>
                      <a:lnTo>
                        <a:pt x="13" y="2"/>
                      </a:lnTo>
                      <a:lnTo>
                        <a:pt x="16" y="5"/>
                      </a:lnTo>
                      <a:lnTo>
                        <a:pt x="16" y="8"/>
                      </a:lnTo>
                      <a:lnTo>
                        <a:pt x="13" y="10"/>
                      </a:lnTo>
                      <a:lnTo>
                        <a:pt x="13" y="13"/>
                      </a:lnTo>
                      <a:lnTo>
                        <a:pt x="11" y="13"/>
                      </a:lnTo>
                      <a:lnTo>
                        <a:pt x="9" y="13"/>
                      </a:lnTo>
                      <a:lnTo>
                        <a:pt x="6" y="16"/>
                      </a:lnTo>
                      <a:lnTo>
                        <a:pt x="6" y="13"/>
                      </a:lnTo>
                      <a:lnTo>
                        <a:pt x="2" y="13"/>
                      </a:lnTo>
                      <a:lnTo>
                        <a:pt x="2" y="10"/>
                      </a:lnTo>
                      <a:lnTo>
                        <a:pt x="0" y="8"/>
                      </a:lnTo>
                      <a:lnTo>
                        <a:pt x="0" y="5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0" name="Freeform 104"/>
                <p:cNvSpPr>
                  <a:spLocks/>
                </p:cNvSpPr>
                <p:nvPr/>
              </p:nvSpPr>
              <p:spPr bwMode="auto">
                <a:xfrm>
                  <a:off x="3679" y="1967"/>
                  <a:ext cx="71" cy="72"/>
                </a:xfrm>
                <a:custGeom>
                  <a:avLst/>
                  <a:gdLst>
                    <a:gd name="T0" fmla="*/ 18 w 71"/>
                    <a:gd name="T1" fmla="*/ 39 h 72"/>
                    <a:gd name="T2" fmla="*/ 20 w 71"/>
                    <a:gd name="T3" fmla="*/ 43 h 72"/>
                    <a:gd name="T4" fmla="*/ 22 w 71"/>
                    <a:gd name="T5" fmla="*/ 49 h 72"/>
                    <a:gd name="T6" fmla="*/ 28 w 71"/>
                    <a:gd name="T7" fmla="*/ 51 h 72"/>
                    <a:gd name="T8" fmla="*/ 32 w 71"/>
                    <a:gd name="T9" fmla="*/ 53 h 72"/>
                    <a:gd name="T10" fmla="*/ 40 w 71"/>
                    <a:gd name="T11" fmla="*/ 53 h 72"/>
                    <a:gd name="T12" fmla="*/ 44 w 71"/>
                    <a:gd name="T13" fmla="*/ 51 h 72"/>
                    <a:gd name="T14" fmla="*/ 48 w 71"/>
                    <a:gd name="T15" fmla="*/ 47 h 72"/>
                    <a:gd name="T16" fmla="*/ 52 w 71"/>
                    <a:gd name="T17" fmla="*/ 41 h 72"/>
                    <a:gd name="T18" fmla="*/ 52 w 71"/>
                    <a:gd name="T19" fmla="*/ 37 h 72"/>
                    <a:gd name="T20" fmla="*/ 52 w 71"/>
                    <a:gd name="T21" fmla="*/ 31 h 72"/>
                    <a:gd name="T22" fmla="*/ 48 w 71"/>
                    <a:gd name="T23" fmla="*/ 25 h 72"/>
                    <a:gd name="T24" fmla="*/ 44 w 71"/>
                    <a:gd name="T25" fmla="*/ 21 h 72"/>
                    <a:gd name="T26" fmla="*/ 40 w 71"/>
                    <a:gd name="T27" fmla="*/ 19 h 72"/>
                    <a:gd name="T28" fmla="*/ 34 w 71"/>
                    <a:gd name="T29" fmla="*/ 19 h 72"/>
                    <a:gd name="T30" fmla="*/ 28 w 71"/>
                    <a:gd name="T31" fmla="*/ 21 h 72"/>
                    <a:gd name="T32" fmla="*/ 24 w 71"/>
                    <a:gd name="T33" fmla="*/ 23 h 72"/>
                    <a:gd name="T34" fmla="*/ 20 w 71"/>
                    <a:gd name="T35" fmla="*/ 29 h 72"/>
                    <a:gd name="T36" fmla="*/ 18 w 71"/>
                    <a:gd name="T37" fmla="*/ 33 h 72"/>
                    <a:gd name="T38" fmla="*/ 0 w 71"/>
                    <a:gd name="T39" fmla="*/ 37 h 72"/>
                    <a:gd name="T40" fmla="*/ 2 w 71"/>
                    <a:gd name="T41" fmla="*/ 29 h 72"/>
                    <a:gd name="T42" fmla="*/ 6 w 71"/>
                    <a:gd name="T43" fmla="*/ 21 h 72"/>
                    <a:gd name="T44" fmla="*/ 10 w 71"/>
                    <a:gd name="T45" fmla="*/ 13 h 72"/>
                    <a:gd name="T46" fmla="*/ 16 w 71"/>
                    <a:gd name="T47" fmla="*/ 9 h 72"/>
                    <a:gd name="T48" fmla="*/ 22 w 71"/>
                    <a:gd name="T49" fmla="*/ 4 h 72"/>
                    <a:gd name="T50" fmla="*/ 30 w 71"/>
                    <a:gd name="T51" fmla="*/ 0 h 72"/>
                    <a:gd name="T52" fmla="*/ 42 w 71"/>
                    <a:gd name="T53" fmla="*/ 2 h 72"/>
                    <a:gd name="T54" fmla="*/ 50 w 71"/>
                    <a:gd name="T55" fmla="*/ 4 h 72"/>
                    <a:gd name="T56" fmla="*/ 56 w 71"/>
                    <a:gd name="T57" fmla="*/ 11 h 72"/>
                    <a:gd name="T58" fmla="*/ 62 w 71"/>
                    <a:gd name="T59" fmla="*/ 15 h 72"/>
                    <a:gd name="T60" fmla="*/ 66 w 71"/>
                    <a:gd name="T61" fmla="*/ 23 h 72"/>
                    <a:gd name="T62" fmla="*/ 68 w 71"/>
                    <a:gd name="T63" fmla="*/ 31 h 72"/>
                    <a:gd name="T64" fmla="*/ 70 w 71"/>
                    <a:gd name="T65" fmla="*/ 39 h 72"/>
                    <a:gd name="T66" fmla="*/ 68 w 71"/>
                    <a:gd name="T67" fmla="*/ 47 h 72"/>
                    <a:gd name="T68" fmla="*/ 64 w 71"/>
                    <a:gd name="T69" fmla="*/ 53 h 72"/>
                    <a:gd name="T70" fmla="*/ 58 w 71"/>
                    <a:gd name="T71" fmla="*/ 59 h 72"/>
                    <a:gd name="T72" fmla="*/ 52 w 71"/>
                    <a:gd name="T73" fmla="*/ 65 h 72"/>
                    <a:gd name="T74" fmla="*/ 46 w 71"/>
                    <a:gd name="T75" fmla="*/ 69 h 72"/>
                    <a:gd name="T76" fmla="*/ 38 w 71"/>
                    <a:gd name="T77" fmla="*/ 69 h 72"/>
                    <a:gd name="T78" fmla="*/ 30 w 71"/>
                    <a:gd name="T79" fmla="*/ 71 h 72"/>
                    <a:gd name="T80" fmla="*/ 22 w 71"/>
                    <a:gd name="T81" fmla="*/ 67 h 72"/>
                    <a:gd name="T82" fmla="*/ 14 w 71"/>
                    <a:gd name="T83" fmla="*/ 63 h 72"/>
                    <a:gd name="T84" fmla="*/ 10 w 71"/>
                    <a:gd name="T85" fmla="*/ 59 h 72"/>
                    <a:gd name="T86" fmla="*/ 6 w 71"/>
                    <a:gd name="T87" fmla="*/ 51 h 72"/>
                    <a:gd name="T88" fmla="*/ 2 w 71"/>
                    <a:gd name="T89" fmla="*/ 43 h 72"/>
                    <a:gd name="T90" fmla="*/ 0 w 71"/>
                    <a:gd name="T91" fmla="*/ 37 h 7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71"/>
                    <a:gd name="T139" fmla="*/ 0 h 72"/>
                    <a:gd name="T140" fmla="*/ 71 w 71"/>
                    <a:gd name="T141" fmla="*/ 72 h 72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71" h="72">
                      <a:moveTo>
                        <a:pt x="18" y="37"/>
                      </a:moveTo>
                      <a:lnTo>
                        <a:pt x="18" y="39"/>
                      </a:lnTo>
                      <a:lnTo>
                        <a:pt x="18" y="41"/>
                      </a:lnTo>
                      <a:lnTo>
                        <a:pt x="20" y="43"/>
                      </a:lnTo>
                      <a:lnTo>
                        <a:pt x="20" y="47"/>
                      </a:lnTo>
                      <a:lnTo>
                        <a:pt x="22" y="49"/>
                      </a:lnTo>
                      <a:lnTo>
                        <a:pt x="24" y="51"/>
                      </a:lnTo>
                      <a:lnTo>
                        <a:pt x="28" y="51"/>
                      </a:lnTo>
                      <a:lnTo>
                        <a:pt x="30" y="53"/>
                      </a:lnTo>
                      <a:lnTo>
                        <a:pt x="32" y="53"/>
                      </a:lnTo>
                      <a:lnTo>
                        <a:pt x="36" y="53"/>
                      </a:lnTo>
                      <a:lnTo>
                        <a:pt x="40" y="53"/>
                      </a:lnTo>
                      <a:lnTo>
                        <a:pt x="42" y="53"/>
                      </a:lnTo>
                      <a:lnTo>
                        <a:pt x="44" y="51"/>
                      </a:lnTo>
                      <a:lnTo>
                        <a:pt x="46" y="49"/>
                      </a:lnTo>
                      <a:lnTo>
                        <a:pt x="48" y="47"/>
                      </a:lnTo>
                      <a:lnTo>
                        <a:pt x="50" y="45"/>
                      </a:lnTo>
                      <a:lnTo>
                        <a:pt x="52" y="41"/>
                      </a:lnTo>
                      <a:lnTo>
                        <a:pt x="52" y="39"/>
                      </a:lnTo>
                      <a:lnTo>
                        <a:pt x="52" y="37"/>
                      </a:lnTo>
                      <a:lnTo>
                        <a:pt x="52" y="33"/>
                      </a:lnTo>
                      <a:lnTo>
                        <a:pt x="52" y="31"/>
                      </a:lnTo>
                      <a:lnTo>
                        <a:pt x="50" y="27"/>
                      </a:lnTo>
                      <a:lnTo>
                        <a:pt x="48" y="25"/>
                      </a:lnTo>
                      <a:lnTo>
                        <a:pt x="46" y="23"/>
                      </a:lnTo>
                      <a:lnTo>
                        <a:pt x="44" y="21"/>
                      </a:lnTo>
                      <a:lnTo>
                        <a:pt x="42" y="21"/>
                      </a:lnTo>
                      <a:lnTo>
                        <a:pt x="40" y="19"/>
                      </a:lnTo>
                      <a:lnTo>
                        <a:pt x="38" y="19"/>
                      </a:lnTo>
                      <a:lnTo>
                        <a:pt x="34" y="19"/>
                      </a:lnTo>
                      <a:lnTo>
                        <a:pt x="30" y="19"/>
                      </a:lnTo>
                      <a:lnTo>
                        <a:pt x="28" y="21"/>
                      </a:lnTo>
                      <a:lnTo>
                        <a:pt x="26" y="21"/>
                      </a:lnTo>
                      <a:lnTo>
                        <a:pt x="24" y="23"/>
                      </a:lnTo>
                      <a:lnTo>
                        <a:pt x="22" y="25"/>
                      </a:lnTo>
                      <a:lnTo>
                        <a:pt x="20" y="29"/>
                      </a:lnTo>
                      <a:lnTo>
                        <a:pt x="18" y="31"/>
                      </a:lnTo>
                      <a:lnTo>
                        <a:pt x="18" y="33"/>
                      </a:lnTo>
                      <a:lnTo>
                        <a:pt x="18" y="37"/>
                      </a:lnTo>
                      <a:lnTo>
                        <a:pt x="0" y="37"/>
                      </a:lnTo>
                      <a:lnTo>
                        <a:pt x="0" y="33"/>
                      </a:lnTo>
                      <a:lnTo>
                        <a:pt x="2" y="29"/>
                      </a:lnTo>
                      <a:lnTo>
                        <a:pt x="2" y="25"/>
                      </a:lnTo>
                      <a:lnTo>
                        <a:pt x="6" y="21"/>
                      </a:lnTo>
                      <a:lnTo>
                        <a:pt x="8" y="17"/>
                      </a:lnTo>
                      <a:lnTo>
                        <a:pt x="10" y="13"/>
                      </a:lnTo>
                      <a:lnTo>
                        <a:pt x="12" y="11"/>
                      </a:lnTo>
                      <a:lnTo>
                        <a:pt x="16" y="9"/>
                      </a:lnTo>
                      <a:lnTo>
                        <a:pt x="18" y="7"/>
                      </a:lnTo>
                      <a:lnTo>
                        <a:pt x="22" y="4"/>
                      </a:lnTo>
                      <a:lnTo>
                        <a:pt x="26" y="2"/>
                      </a:lnTo>
                      <a:lnTo>
                        <a:pt x="30" y="0"/>
                      </a:lnTo>
                      <a:lnTo>
                        <a:pt x="38" y="0"/>
                      </a:lnTo>
                      <a:lnTo>
                        <a:pt x="42" y="2"/>
                      </a:lnTo>
                      <a:lnTo>
                        <a:pt x="46" y="2"/>
                      </a:lnTo>
                      <a:lnTo>
                        <a:pt x="50" y="4"/>
                      </a:lnTo>
                      <a:lnTo>
                        <a:pt x="54" y="9"/>
                      </a:lnTo>
                      <a:lnTo>
                        <a:pt x="56" y="11"/>
                      </a:lnTo>
                      <a:lnTo>
                        <a:pt x="60" y="13"/>
                      </a:lnTo>
                      <a:lnTo>
                        <a:pt x="62" y="15"/>
                      </a:lnTo>
                      <a:lnTo>
                        <a:pt x="64" y="19"/>
                      </a:lnTo>
                      <a:lnTo>
                        <a:pt x="66" y="23"/>
                      </a:lnTo>
                      <a:lnTo>
                        <a:pt x="68" y="27"/>
                      </a:lnTo>
                      <a:lnTo>
                        <a:pt x="68" y="31"/>
                      </a:lnTo>
                      <a:lnTo>
                        <a:pt x="70" y="35"/>
                      </a:lnTo>
                      <a:lnTo>
                        <a:pt x="70" y="39"/>
                      </a:lnTo>
                      <a:lnTo>
                        <a:pt x="68" y="43"/>
                      </a:lnTo>
                      <a:lnTo>
                        <a:pt x="68" y="47"/>
                      </a:lnTo>
                      <a:lnTo>
                        <a:pt x="66" y="49"/>
                      </a:lnTo>
                      <a:lnTo>
                        <a:pt x="64" y="53"/>
                      </a:lnTo>
                      <a:lnTo>
                        <a:pt x="62" y="57"/>
                      </a:lnTo>
                      <a:lnTo>
                        <a:pt x="58" y="59"/>
                      </a:lnTo>
                      <a:lnTo>
                        <a:pt x="56" y="63"/>
                      </a:lnTo>
                      <a:lnTo>
                        <a:pt x="52" y="65"/>
                      </a:lnTo>
                      <a:lnTo>
                        <a:pt x="50" y="67"/>
                      </a:lnTo>
                      <a:lnTo>
                        <a:pt x="46" y="69"/>
                      </a:lnTo>
                      <a:lnTo>
                        <a:pt x="42" y="71"/>
                      </a:lnTo>
                      <a:lnTo>
                        <a:pt x="38" y="69"/>
                      </a:lnTo>
                      <a:lnTo>
                        <a:pt x="34" y="69"/>
                      </a:lnTo>
                      <a:lnTo>
                        <a:pt x="30" y="71"/>
                      </a:lnTo>
                      <a:lnTo>
                        <a:pt x="26" y="69"/>
                      </a:lnTo>
                      <a:lnTo>
                        <a:pt x="22" y="67"/>
                      </a:lnTo>
                      <a:lnTo>
                        <a:pt x="18" y="67"/>
                      </a:lnTo>
                      <a:lnTo>
                        <a:pt x="14" y="63"/>
                      </a:lnTo>
                      <a:lnTo>
                        <a:pt x="12" y="61"/>
                      </a:lnTo>
                      <a:lnTo>
                        <a:pt x="10" y="59"/>
                      </a:lnTo>
                      <a:lnTo>
                        <a:pt x="8" y="55"/>
                      </a:lnTo>
                      <a:lnTo>
                        <a:pt x="6" y="51"/>
                      </a:lnTo>
                      <a:lnTo>
                        <a:pt x="2" y="47"/>
                      </a:lnTo>
                      <a:lnTo>
                        <a:pt x="2" y="43"/>
                      </a:lnTo>
                      <a:lnTo>
                        <a:pt x="0" y="39"/>
                      </a:lnTo>
                      <a:lnTo>
                        <a:pt x="0" y="37"/>
                      </a:lnTo>
                      <a:lnTo>
                        <a:pt x="18" y="37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1" name="Freeform 105"/>
                <p:cNvSpPr>
                  <a:spLocks/>
                </p:cNvSpPr>
                <p:nvPr/>
              </p:nvSpPr>
              <p:spPr bwMode="auto">
                <a:xfrm>
                  <a:off x="4178" y="1976"/>
                  <a:ext cx="17" cy="25"/>
                </a:xfrm>
                <a:custGeom>
                  <a:avLst/>
                  <a:gdLst>
                    <a:gd name="T0" fmla="*/ 9 w 17"/>
                    <a:gd name="T1" fmla="*/ 24 h 25"/>
                    <a:gd name="T2" fmla="*/ 16 w 17"/>
                    <a:gd name="T3" fmla="*/ 24 h 25"/>
                    <a:gd name="T4" fmla="*/ 16 w 17"/>
                    <a:gd name="T5" fmla="*/ 0 h 25"/>
                    <a:gd name="T6" fmla="*/ 0 w 17"/>
                    <a:gd name="T7" fmla="*/ 0 h 25"/>
                    <a:gd name="T8" fmla="*/ 2 w 17"/>
                    <a:gd name="T9" fmla="*/ 4 h 25"/>
                    <a:gd name="T10" fmla="*/ 4 w 17"/>
                    <a:gd name="T11" fmla="*/ 10 h 25"/>
                    <a:gd name="T12" fmla="*/ 6 w 17"/>
                    <a:gd name="T13" fmla="*/ 14 h 25"/>
                    <a:gd name="T14" fmla="*/ 9 w 17"/>
                    <a:gd name="T15" fmla="*/ 20 h 25"/>
                    <a:gd name="T16" fmla="*/ 9 w 17"/>
                    <a:gd name="T17" fmla="*/ 24 h 2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17"/>
                    <a:gd name="T28" fmla="*/ 0 h 25"/>
                    <a:gd name="T29" fmla="*/ 17 w 17"/>
                    <a:gd name="T30" fmla="*/ 25 h 25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17" h="25">
                      <a:moveTo>
                        <a:pt x="9" y="24"/>
                      </a:moveTo>
                      <a:lnTo>
                        <a:pt x="16" y="24"/>
                      </a:ln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4" y="10"/>
                      </a:lnTo>
                      <a:lnTo>
                        <a:pt x="6" y="14"/>
                      </a:lnTo>
                      <a:lnTo>
                        <a:pt x="9" y="20"/>
                      </a:lnTo>
                      <a:lnTo>
                        <a:pt x="9" y="24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" name="Freeform 106"/>
                <p:cNvSpPr>
                  <a:spLocks/>
                </p:cNvSpPr>
                <p:nvPr/>
              </p:nvSpPr>
              <p:spPr bwMode="auto">
                <a:xfrm>
                  <a:off x="4161" y="1961"/>
                  <a:ext cx="26" cy="44"/>
                </a:xfrm>
                <a:custGeom>
                  <a:avLst/>
                  <a:gdLst>
                    <a:gd name="T0" fmla="*/ 0 w 26"/>
                    <a:gd name="T1" fmla="*/ 0 h 44"/>
                    <a:gd name="T2" fmla="*/ 2 w 26"/>
                    <a:gd name="T3" fmla="*/ 2 h 44"/>
                    <a:gd name="T4" fmla="*/ 8 w 26"/>
                    <a:gd name="T5" fmla="*/ 6 h 44"/>
                    <a:gd name="T6" fmla="*/ 12 w 26"/>
                    <a:gd name="T7" fmla="*/ 8 h 44"/>
                    <a:gd name="T8" fmla="*/ 17 w 26"/>
                    <a:gd name="T9" fmla="*/ 15 h 44"/>
                    <a:gd name="T10" fmla="*/ 19 w 26"/>
                    <a:gd name="T11" fmla="*/ 19 h 44"/>
                    <a:gd name="T12" fmla="*/ 21 w 26"/>
                    <a:gd name="T13" fmla="*/ 23 h 44"/>
                    <a:gd name="T14" fmla="*/ 23 w 26"/>
                    <a:gd name="T15" fmla="*/ 29 h 44"/>
                    <a:gd name="T16" fmla="*/ 25 w 26"/>
                    <a:gd name="T17" fmla="*/ 35 h 44"/>
                    <a:gd name="T18" fmla="*/ 25 w 26"/>
                    <a:gd name="T19" fmla="*/ 39 h 44"/>
                    <a:gd name="T20" fmla="*/ 25 w 26"/>
                    <a:gd name="T21" fmla="*/ 43 h 44"/>
                    <a:gd name="T22" fmla="*/ 21 w 26"/>
                    <a:gd name="T23" fmla="*/ 43 h 44"/>
                    <a:gd name="T24" fmla="*/ 21 w 26"/>
                    <a:gd name="T25" fmla="*/ 39 h 44"/>
                    <a:gd name="T26" fmla="*/ 19 w 26"/>
                    <a:gd name="T27" fmla="*/ 35 h 44"/>
                    <a:gd name="T28" fmla="*/ 19 w 26"/>
                    <a:gd name="T29" fmla="*/ 29 h 44"/>
                    <a:gd name="T30" fmla="*/ 17 w 26"/>
                    <a:gd name="T31" fmla="*/ 25 h 44"/>
                    <a:gd name="T32" fmla="*/ 15 w 26"/>
                    <a:gd name="T33" fmla="*/ 21 h 44"/>
                    <a:gd name="T34" fmla="*/ 12 w 26"/>
                    <a:gd name="T35" fmla="*/ 19 h 44"/>
                    <a:gd name="T36" fmla="*/ 8 w 26"/>
                    <a:gd name="T37" fmla="*/ 15 h 44"/>
                    <a:gd name="T38" fmla="*/ 6 w 26"/>
                    <a:gd name="T39" fmla="*/ 10 h 44"/>
                    <a:gd name="T40" fmla="*/ 0 w 26"/>
                    <a:gd name="T41" fmla="*/ 8 h 44"/>
                    <a:gd name="T42" fmla="*/ 0 w 26"/>
                    <a:gd name="T43" fmla="*/ 6 h 44"/>
                    <a:gd name="T44" fmla="*/ 0 w 26"/>
                    <a:gd name="T45" fmla="*/ 0 h 44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26"/>
                    <a:gd name="T70" fmla="*/ 0 h 44"/>
                    <a:gd name="T71" fmla="*/ 26 w 26"/>
                    <a:gd name="T72" fmla="*/ 44 h 44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26" h="44">
                      <a:moveTo>
                        <a:pt x="0" y="0"/>
                      </a:moveTo>
                      <a:lnTo>
                        <a:pt x="2" y="2"/>
                      </a:lnTo>
                      <a:lnTo>
                        <a:pt x="8" y="6"/>
                      </a:lnTo>
                      <a:lnTo>
                        <a:pt x="12" y="8"/>
                      </a:lnTo>
                      <a:lnTo>
                        <a:pt x="17" y="15"/>
                      </a:lnTo>
                      <a:lnTo>
                        <a:pt x="19" y="19"/>
                      </a:lnTo>
                      <a:lnTo>
                        <a:pt x="21" y="23"/>
                      </a:lnTo>
                      <a:lnTo>
                        <a:pt x="23" y="29"/>
                      </a:lnTo>
                      <a:lnTo>
                        <a:pt x="25" y="35"/>
                      </a:lnTo>
                      <a:lnTo>
                        <a:pt x="25" y="39"/>
                      </a:lnTo>
                      <a:lnTo>
                        <a:pt x="25" y="43"/>
                      </a:lnTo>
                      <a:lnTo>
                        <a:pt x="21" y="43"/>
                      </a:lnTo>
                      <a:lnTo>
                        <a:pt x="21" y="39"/>
                      </a:lnTo>
                      <a:lnTo>
                        <a:pt x="19" y="35"/>
                      </a:lnTo>
                      <a:lnTo>
                        <a:pt x="19" y="29"/>
                      </a:lnTo>
                      <a:lnTo>
                        <a:pt x="17" y="25"/>
                      </a:lnTo>
                      <a:lnTo>
                        <a:pt x="15" y="21"/>
                      </a:lnTo>
                      <a:lnTo>
                        <a:pt x="12" y="19"/>
                      </a:lnTo>
                      <a:lnTo>
                        <a:pt x="8" y="15"/>
                      </a:lnTo>
                      <a:lnTo>
                        <a:pt x="6" y="10"/>
                      </a:lnTo>
                      <a:lnTo>
                        <a:pt x="0" y="8"/>
                      </a:lnTo>
                      <a:lnTo>
                        <a:pt x="0" y="6"/>
                      </a:lnTo>
                      <a:lnTo>
                        <a:pt x="0" y="0"/>
                      </a:lnTo>
                    </a:path>
                  </a:pathLst>
                </a:custGeom>
                <a:solidFill>
                  <a:srgbClr val="00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3" name="Freeform 107"/>
                <p:cNvSpPr>
                  <a:spLocks/>
                </p:cNvSpPr>
                <p:nvPr/>
              </p:nvSpPr>
              <p:spPr bwMode="auto">
                <a:xfrm>
                  <a:off x="4192" y="1969"/>
                  <a:ext cx="17" cy="38"/>
                </a:xfrm>
                <a:custGeom>
                  <a:avLst/>
                  <a:gdLst>
                    <a:gd name="T0" fmla="*/ 16 w 17"/>
                    <a:gd name="T1" fmla="*/ 37 h 38"/>
                    <a:gd name="T2" fmla="*/ 16 w 17"/>
                    <a:gd name="T3" fmla="*/ 0 h 38"/>
                    <a:gd name="T4" fmla="*/ 0 w 17"/>
                    <a:gd name="T5" fmla="*/ 0 h 38"/>
                    <a:gd name="T6" fmla="*/ 0 w 17"/>
                    <a:gd name="T7" fmla="*/ 37 h 38"/>
                    <a:gd name="T8" fmla="*/ 16 w 17"/>
                    <a:gd name="T9" fmla="*/ 37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38"/>
                    <a:gd name="T17" fmla="*/ 17 w 17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38">
                      <a:moveTo>
                        <a:pt x="16" y="37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7"/>
                      </a:lnTo>
                      <a:lnTo>
                        <a:pt x="16" y="37"/>
                      </a:lnTo>
                    </a:path>
                  </a:pathLst>
                </a:custGeom>
                <a:solidFill>
                  <a:srgbClr val="E3E3E3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4" name="Freeform 108"/>
                <p:cNvSpPr>
                  <a:spLocks/>
                </p:cNvSpPr>
                <p:nvPr/>
              </p:nvSpPr>
              <p:spPr bwMode="auto">
                <a:xfrm>
                  <a:off x="4238" y="1969"/>
                  <a:ext cx="17" cy="38"/>
                </a:xfrm>
                <a:custGeom>
                  <a:avLst/>
                  <a:gdLst>
                    <a:gd name="T0" fmla="*/ 16 w 17"/>
                    <a:gd name="T1" fmla="*/ 37 h 38"/>
                    <a:gd name="T2" fmla="*/ 16 w 17"/>
                    <a:gd name="T3" fmla="*/ 0 h 38"/>
                    <a:gd name="T4" fmla="*/ 0 w 17"/>
                    <a:gd name="T5" fmla="*/ 0 h 38"/>
                    <a:gd name="T6" fmla="*/ 0 w 17"/>
                    <a:gd name="T7" fmla="*/ 37 h 38"/>
                    <a:gd name="T8" fmla="*/ 16 w 17"/>
                    <a:gd name="T9" fmla="*/ 37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7"/>
                    <a:gd name="T16" fmla="*/ 0 h 38"/>
                    <a:gd name="T17" fmla="*/ 17 w 17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7" h="38">
                      <a:moveTo>
                        <a:pt x="16" y="37"/>
                      </a:moveTo>
                      <a:lnTo>
                        <a:pt x="16" y="0"/>
                      </a:lnTo>
                      <a:lnTo>
                        <a:pt x="0" y="0"/>
                      </a:lnTo>
                      <a:lnTo>
                        <a:pt x="0" y="37"/>
                      </a:lnTo>
                      <a:lnTo>
                        <a:pt x="16" y="37"/>
                      </a:lnTo>
                    </a:path>
                  </a:pathLst>
                </a:custGeom>
                <a:solidFill>
                  <a:srgbClr val="E3E3E3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5" name="Freeform 109"/>
                <p:cNvSpPr>
                  <a:spLocks/>
                </p:cNvSpPr>
                <p:nvPr/>
              </p:nvSpPr>
              <p:spPr bwMode="auto">
                <a:xfrm>
                  <a:off x="4208" y="1969"/>
                  <a:ext cx="27" cy="38"/>
                </a:xfrm>
                <a:custGeom>
                  <a:avLst/>
                  <a:gdLst>
                    <a:gd name="T0" fmla="*/ 26 w 27"/>
                    <a:gd name="T1" fmla="*/ 37 h 38"/>
                    <a:gd name="T2" fmla="*/ 26 w 27"/>
                    <a:gd name="T3" fmla="*/ 0 h 38"/>
                    <a:gd name="T4" fmla="*/ 0 w 27"/>
                    <a:gd name="T5" fmla="*/ 0 h 38"/>
                    <a:gd name="T6" fmla="*/ 0 w 27"/>
                    <a:gd name="T7" fmla="*/ 37 h 38"/>
                    <a:gd name="T8" fmla="*/ 26 w 27"/>
                    <a:gd name="T9" fmla="*/ 37 h 38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7"/>
                    <a:gd name="T16" fmla="*/ 0 h 38"/>
                    <a:gd name="T17" fmla="*/ 27 w 27"/>
                    <a:gd name="T18" fmla="*/ 38 h 38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7" h="38">
                      <a:moveTo>
                        <a:pt x="26" y="37"/>
                      </a:moveTo>
                      <a:lnTo>
                        <a:pt x="26" y="0"/>
                      </a:lnTo>
                      <a:lnTo>
                        <a:pt x="0" y="0"/>
                      </a:lnTo>
                      <a:lnTo>
                        <a:pt x="0" y="37"/>
                      </a:lnTo>
                      <a:lnTo>
                        <a:pt x="26" y="37"/>
                      </a:lnTo>
                    </a:path>
                  </a:pathLst>
                </a:custGeom>
                <a:solidFill>
                  <a:srgbClr val="E3E3E3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6" name="Freeform 110"/>
                <p:cNvSpPr>
                  <a:spLocks/>
                </p:cNvSpPr>
                <p:nvPr/>
              </p:nvSpPr>
              <p:spPr bwMode="auto">
                <a:xfrm>
                  <a:off x="4254" y="1984"/>
                  <a:ext cx="42" cy="23"/>
                </a:xfrm>
                <a:custGeom>
                  <a:avLst/>
                  <a:gdLst>
                    <a:gd name="T0" fmla="*/ 41 w 42"/>
                    <a:gd name="T1" fmla="*/ 22 h 23"/>
                    <a:gd name="T2" fmla="*/ 41 w 42"/>
                    <a:gd name="T3" fmla="*/ 0 h 23"/>
                    <a:gd name="T4" fmla="*/ 0 w 42"/>
                    <a:gd name="T5" fmla="*/ 0 h 23"/>
                    <a:gd name="T6" fmla="*/ 0 w 42"/>
                    <a:gd name="T7" fmla="*/ 22 h 23"/>
                    <a:gd name="T8" fmla="*/ 41 w 42"/>
                    <a:gd name="T9" fmla="*/ 22 h 23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23"/>
                    <a:gd name="T17" fmla="*/ 42 w 42"/>
                    <a:gd name="T18" fmla="*/ 23 h 23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23">
                      <a:moveTo>
                        <a:pt x="41" y="22"/>
                      </a:move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0" y="22"/>
                      </a:lnTo>
                      <a:lnTo>
                        <a:pt x="41" y="22"/>
                      </a:lnTo>
                    </a:path>
                  </a:pathLst>
                </a:custGeom>
                <a:solidFill>
                  <a:srgbClr val="E3E3E3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7" name="Freeform 111"/>
                <p:cNvSpPr>
                  <a:spLocks/>
                </p:cNvSpPr>
                <p:nvPr/>
              </p:nvSpPr>
              <p:spPr bwMode="auto">
                <a:xfrm>
                  <a:off x="4254" y="1971"/>
                  <a:ext cx="42" cy="17"/>
                </a:xfrm>
                <a:custGeom>
                  <a:avLst/>
                  <a:gdLst>
                    <a:gd name="T0" fmla="*/ 41 w 42"/>
                    <a:gd name="T1" fmla="*/ 16 h 17"/>
                    <a:gd name="T2" fmla="*/ 41 w 42"/>
                    <a:gd name="T3" fmla="*/ 0 h 17"/>
                    <a:gd name="T4" fmla="*/ 0 w 42"/>
                    <a:gd name="T5" fmla="*/ 0 h 17"/>
                    <a:gd name="T6" fmla="*/ 0 w 42"/>
                    <a:gd name="T7" fmla="*/ 16 h 17"/>
                    <a:gd name="T8" fmla="*/ 41 w 42"/>
                    <a:gd name="T9" fmla="*/ 16 h 1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42"/>
                    <a:gd name="T16" fmla="*/ 0 h 17"/>
                    <a:gd name="T17" fmla="*/ 42 w 42"/>
                    <a:gd name="T18" fmla="*/ 17 h 1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42" h="17">
                      <a:moveTo>
                        <a:pt x="41" y="16"/>
                      </a:moveTo>
                      <a:lnTo>
                        <a:pt x="41" y="0"/>
                      </a:lnTo>
                      <a:lnTo>
                        <a:pt x="0" y="0"/>
                      </a:lnTo>
                      <a:lnTo>
                        <a:pt x="0" y="16"/>
                      </a:lnTo>
                      <a:lnTo>
                        <a:pt x="41" y="16"/>
                      </a:lnTo>
                    </a:path>
                  </a:pathLst>
                </a:custGeom>
                <a:solidFill>
                  <a:srgbClr val="E3E3E3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8" name="Freeform 112"/>
                <p:cNvSpPr>
                  <a:spLocks/>
                </p:cNvSpPr>
                <p:nvPr/>
              </p:nvSpPr>
              <p:spPr bwMode="auto">
                <a:xfrm>
                  <a:off x="4204" y="1778"/>
                  <a:ext cx="78" cy="90"/>
                </a:xfrm>
                <a:custGeom>
                  <a:avLst/>
                  <a:gdLst>
                    <a:gd name="T0" fmla="*/ 77 w 78"/>
                    <a:gd name="T1" fmla="*/ 89 h 90"/>
                    <a:gd name="T2" fmla="*/ 48 w 78"/>
                    <a:gd name="T3" fmla="*/ 89 h 90"/>
                    <a:gd name="T4" fmla="*/ 48 w 78"/>
                    <a:gd name="T5" fmla="*/ 69 h 90"/>
                    <a:gd name="T6" fmla="*/ 48 w 78"/>
                    <a:gd name="T7" fmla="*/ 67 h 90"/>
                    <a:gd name="T8" fmla="*/ 48 w 78"/>
                    <a:gd name="T9" fmla="*/ 62 h 90"/>
                    <a:gd name="T10" fmla="*/ 46 w 78"/>
                    <a:gd name="T11" fmla="*/ 60 h 90"/>
                    <a:gd name="T12" fmla="*/ 44 w 78"/>
                    <a:gd name="T13" fmla="*/ 58 h 90"/>
                    <a:gd name="T14" fmla="*/ 42 w 78"/>
                    <a:gd name="T15" fmla="*/ 56 h 90"/>
                    <a:gd name="T16" fmla="*/ 40 w 78"/>
                    <a:gd name="T17" fmla="*/ 54 h 90"/>
                    <a:gd name="T18" fmla="*/ 38 w 78"/>
                    <a:gd name="T19" fmla="*/ 52 h 90"/>
                    <a:gd name="T20" fmla="*/ 36 w 78"/>
                    <a:gd name="T21" fmla="*/ 52 h 90"/>
                    <a:gd name="T22" fmla="*/ 36 w 78"/>
                    <a:gd name="T23" fmla="*/ 62 h 90"/>
                    <a:gd name="T24" fmla="*/ 38 w 78"/>
                    <a:gd name="T25" fmla="*/ 65 h 90"/>
                    <a:gd name="T26" fmla="*/ 40 w 78"/>
                    <a:gd name="T27" fmla="*/ 65 h 90"/>
                    <a:gd name="T28" fmla="*/ 40 w 78"/>
                    <a:gd name="T29" fmla="*/ 67 h 90"/>
                    <a:gd name="T30" fmla="*/ 40 w 78"/>
                    <a:gd name="T31" fmla="*/ 69 h 90"/>
                    <a:gd name="T32" fmla="*/ 40 w 78"/>
                    <a:gd name="T33" fmla="*/ 89 h 90"/>
                    <a:gd name="T34" fmla="*/ 0 w 78"/>
                    <a:gd name="T35" fmla="*/ 89 h 90"/>
                    <a:gd name="T36" fmla="*/ 0 w 78"/>
                    <a:gd name="T37" fmla="*/ 0 h 90"/>
                    <a:gd name="T38" fmla="*/ 4 w 78"/>
                    <a:gd name="T39" fmla="*/ 0 h 90"/>
                    <a:gd name="T40" fmla="*/ 6 w 78"/>
                    <a:gd name="T41" fmla="*/ 2 h 90"/>
                    <a:gd name="T42" fmla="*/ 8 w 78"/>
                    <a:gd name="T43" fmla="*/ 4 h 90"/>
                    <a:gd name="T44" fmla="*/ 77 w 78"/>
                    <a:gd name="T45" fmla="*/ 89 h 90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78"/>
                    <a:gd name="T70" fmla="*/ 0 h 90"/>
                    <a:gd name="T71" fmla="*/ 78 w 78"/>
                    <a:gd name="T72" fmla="*/ 90 h 90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78" h="90">
                      <a:moveTo>
                        <a:pt x="77" y="89"/>
                      </a:moveTo>
                      <a:lnTo>
                        <a:pt x="48" y="89"/>
                      </a:lnTo>
                      <a:lnTo>
                        <a:pt x="48" y="69"/>
                      </a:lnTo>
                      <a:lnTo>
                        <a:pt x="48" y="67"/>
                      </a:lnTo>
                      <a:lnTo>
                        <a:pt x="48" y="62"/>
                      </a:lnTo>
                      <a:lnTo>
                        <a:pt x="46" y="60"/>
                      </a:lnTo>
                      <a:lnTo>
                        <a:pt x="44" y="58"/>
                      </a:lnTo>
                      <a:lnTo>
                        <a:pt x="42" y="56"/>
                      </a:lnTo>
                      <a:lnTo>
                        <a:pt x="40" y="54"/>
                      </a:lnTo>
                      <a:lnTo>
                        <a:pt x="38" y="52"/>
                      </a:lnTo>
                      <a:lnTo>
                        <a:pt x="36" y="52"/>
                      </a:lnTo>
                      <a:lnTo>
                        <a:pt x="36" y="62"/>
                      </a:lnTo>
                      <a:lnTo>
                        <a:pt x="38" y="65"/>
                      </a:lnTo>
                      <a:lnTo>
                        <a:pt x="40" y="65"/>
                      </a:lnTo>
                      <a:lnTo>
                        <a:pt x="40" y="67"/>
                      </a:lnTo>
                      <a:lnTo>
                        <a:pt x="40" y="69"/>
                      </a:lnTo>
                      <a:lnTo>
                        <a:pt x="40" y="89"/>
                      </a:lnTo>
                      <a:lnTo>
                        <a:pt x="0" y="89"/>
                      </a:lnTo>
                      <a:lnTo>
                        <a:pt x="0" y="0"/>
                      </a:lnTo>
                      <a:lnTo>
                        <a:pt x="4" y="0"/>
                      </a:lnTo>
                      <a:lnTo>
                        <a:pt x="6" y="2"/>
                      </a:lnTo>
                      <a:lnTo>
                        <a:pt x="8" y="4"/>
                      </a:lnTo>
                      <a:lnTo>
                        <a:pt x="77" y="89"/>
                      </a:lnTo>
                    </a:path>
                  </a:pathLst>
                </a:custGeom>
                <a:solidFill>
                  <a:srgbClr val="FF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9" name="Freeform 113"/>
                <p:cNvSpPr>
                  <a:spLocks/>
                </p:cNvSpPr>
                <p:nvPr/>
              </p:nvSpPr>
              <p:spPr bwMode="auto">
                <a:xfrm>
                  <a:off x="4240" y="1830"/>
                  <a:ext cx="17" cy="138"/>
                </a:xfrm>
                <a:custGeom>
                  <a:avLst/>
                  <a:gdLst>
                    <a:gd name="T0" fmla="*/ 4 w 17"/>
                    <a:gd name="T1" fmla="*/ 41 h 138"/>
                    <a:gd name="T2" fmla="*/ 4 w 17"/>
                    <a:gd name="T3" fmla="*/ 59 h 138"/>
                    <a:gd name="T4" fmla="*/ 2 w 17"/>
                    <a:gd name="T5" fmla="*/ 59 h 138"/>
                    <a:gd name="T6" fmla="*/ 2 w 17"/>
                    <a:gd name="T7" fmla="*/ 123 h 138"/>
                    <a:gd name="T8" fmla="*/ 6 w 17"/>
                    <a:gd name="T9" fmla="*/ 123 h 138"/>
                    <a:gd name="T10" fmla="*/ 6 w 17"/>
                    <a:gd name="T11" fmla="*/ 137 h 138"/>
                    <a:gd name="T12" fmla="*/ 13 w 17"/>
                    <a:gd name="T13" fmla="*/ 137 h 138"/>
                    <a:gd name="T14" fmla="*/ 13 w 17"/>
                    <a:gd name="T15" fmla="*/ 123 h 138"/>
                    <a:gd name="T16" fmla="*/ 16 w 17"/>
                    <a:gd name="T17" fmla="*/ 123 h 138"/>
                    <a:gd name="T18" fmla="*/ 16 w 17"/>
                    <a:gd name="T19" fmla="*/ 59 h 138"/>
                    <a:gd name="T20" fmla="*/ 13 w 17"/>
                    <a:gd name="T21" fmla="*/ 59 h 138"/>
                    <a:gd name="T22" fmla="*/ 13 w 17"/>
                    <a:gd name="T23" fmla="*/ 17 h 138"/>
                    <a:gd name="T24" fmla="*/ 13 w 17"/>
                    <a:gd name="T25" fmla="*/ 15 h 138"/>
                    <a:gd name="T26" fmla="*/ 13 w 17"/>
                    <a:gd name="T27" fmla="*/ 10 h 138"/>
                    <a:gd name="T28" fmla="*/ 11 w 17"/>
                    <a:gd name="T29" fmla="*/ 8 h 138"/>
                    <a:gd name="T30" fmla="*/ 9 w 17"/>
                    <a:gd name="T31" fmla="*/ 6 h 138"/>
                    <a:gd name="T32" fmla="*/ 6 w 17"/>
                    <a:gd name="T33" fmla="*/ 4 h 138"/>
                    <a:gd name="T34" fmla="*/ 4 w 17"/>
                    <a:gd name="T35" fmla="*/ 2 h 138"/>
                    <a:gd name="T36" fmla="*/ 2 w 17"/>
                    <a:gd name="T37" fmla="*/ 0 h 138"/>
                    <a:gd name="T38" fmla="*/ 0 w 17"/>
                    <a:gd name="T39" fmla="*/ 0 h 138"/>
                    <a:gd name="T40" fmla="*/ 0 w 17"/>
                    <a:gd name="T41" fmla="*/ 10 h 138"/>
                    <a:gd name="T42" fmla="*/ 2 w 17"/>
                    <a:gd name="T43" fmla="*/ 13 h 138"/>
                    <a:gd name="T44" fmla="*/ 4 w 17"/>
                    <a:gd name="T45" fmla="*/ 13 h 138"/>
                    <a:gd name="T46" fmla="*/ 4 w 17"/>
                    <a:gd name="T47" fmla="*/ 15 h 138"/>
                    <a:gd name="T48" fmla="*/ 4 w 17"/>
                    <a:gd name="T49" fmla="*/ 17 h 138"/>
                    <a:gd name="T50" fmla="*/ 4 w 17"/>
                    <a:gd name="T51" fmla="*/ 41 h 138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17"/>
                    <a:gd name="T79" fmla="*/ 0 h 138"/>
                    <a:gd name="T80" fmla="*/ 17 w 17"/>
                    <a:gd name="T81" fmla="*/ 138 h 138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17" h="138">
                      <a:moveTo>
                        <a:pt x="4" y="41"/>
                      </a:moveTo>
                      <a:lnTo>
                        <a:pt x="4" y="59"/>
                      </a:lnTo>
                      <a:lnTo>
                        <a:pt x="2" y="59"/>
                      </a:lnTo>
                      <a:lnTo>
                        <a:pt x="2" y="123"/>
                      </a:lnTo>
                      <a:lnTo>
                        <a:pt x="6" y="123"/>
                      </a:lnTo>
                      <a:lnTo>
                        <a:pt x="6" y="137"/>
                      </a:lnTo>
                      <a:lnTo>
                        <a:pt x="13" y="137"/>
                      </a:lnTo>
                      <a:lnTo>
                        <a:pt x="13" y="123"/>
                      </a:lnTo>
                      <a:lnTo>
                        <a:pt x="16" y="123"/>
                      </a:lnTo>
                      <a:lnTo>
                        <a:pt x="16" y="59"/>
                      </a:lnTo>
                      <a:lnTo>
                        <a:pt x="13" y="59"/>
                      </a:lnTo>
                      <a:lnTo>
                        <a:pt x="13" y="17"/>
                      </a:lnTo>
                      <a:lnTo>
                        <a:pt x="13" y="15"/>
                      </a:lnTo>
                      <a:lnTo>
                        <a:pt x="13" y="10"/>
                      </a:lnTo>
                      <a:lnTo>
                        <a:pt x="11" y="8"/>
                      </a:lnTo>
                      <a:lnTo>
                        <a:pt x="9" y="6"/>
                      </a:lnTo>
                      <a:lnTo>
                        <a:pt x="6" y="4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0"/>
                      </a:lnTo>
                      <a:lnTo>
                        <a:pt x="2" y="13"/>
                      </a:lnTo>
                      <a:lnTo>
                        <a:pt x="4" y="13"/>
                      </a:lnTo>
                      <a:lnTo>
                        <a:pt x="4" y="15"/>
                      </a:lnTo>
                      <a:lnTo>
                        <a:pt x="4" y="17"/>
                      </a:lnTo>
                      <a:lnTo>
                        <a:pt x="4" y="41"/>
                      </a:lnTo>
                    </a:path>
                  </a:pathLst>
                </a:custGeom>
                <a:solidFill>
                  <a:srgbClr val="E3E3E3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0" name="Freeform 114"/>
                <p:cNvSpPr>
                  <a:spLocks/>
                </p:cNvSpPr>
                <p:nvPr/>
              </p:nvSpPr>
              <p:spPr bwMode="auto">
                <a:xfrm>
                  <a:off x="4398" y="1984"/>
                  <a:ext cx="25" cy="27"/>
                </a:xfrm>
                <a:custGeom>
                  <a:avLst/>
                  <a:gdLst>
                    <a:gd name="T0" fmla="*/ 0 w 25"/>
                    <a:gd name="T1" fmla="*/ 2 h 27"/>
                    <a:gd name="T2" fmla="*/ 24 w 25"/>
                    <a:gd name="T3" fmla="*/ 0 h 27"/>
                    <a:gd name="T4" fmla="*/ 24 w 25"/>
                    <a:gd name="T5" fmla="*/ 22 h 27"/>
                    <a:gd name="T6" fmla="*/ 0 w 25"/>
                    <a:gd name="T7" fmla="*/ 26 h 27"/>
                    <a:gd name="T8" fmla="*/ 0 w 25"/>
                    <a:gd name="T9" fmla="*/ 2 h 27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25"/>
                    <a:gd name="T16" fmla="*/ 0 h 27"/>
                    <a:gd name="T17" fmla="*/ 25 w 25"/>
                    <a:gd name="T18" fmla="*/ 27 h 27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25" h="27">
                      <a:moveTo>
                        <a:pt x="0" y="2"/>
                      </a:moveTo>
                      <a:lnTo>
                        <a:pt x="24" y="0"/>
                      </a:lnTo>
                      <a:lnTo>
                        <a:pt x="24" y="22"/>
                      </a:lnTo>
                      <a:lnTo>
                        <a:pt x="0" y="26"/>
                      </a:lnTo>
                      <a:lnTo>
                        <a:pt x="0" y="2"/>
                      </a:lnTo>
                    </a:path>
                  </a:pathLst>
                </a:custGeom>
                <a:solidFill>
                  <a:srgbClr val="E3E3E3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1" name="Freeform 115"/>
                <p:cNvSpPr>
                  <a:spLocks/>
                </p:cNvSpPr>
                <p:nvPr/>
              </p:nvSpPr>
              <p:spPr bwMode="auto">
                <a:xfrm>
                  <a:off x="4202" y="1865"/>
                  <a:ext cx="215" cy="148"/>
                </a:xfrm>
                <a:custGeom>
                  <a:avLst/>
                  <a:gdLst>
                    <a:gd name="T0" fmla="*/ 50 w 215"/>
                    <a:gd name="T1" fmla="*/ 88 h 148"/>
                    <a:gd name="T2" fmla="*/ 52 w 215"/>
                    <a:gd name="T3" fmla="*/ 24 h 148"/>
                    <a:gd name="T4" fmla="*/ 50 w 215"/>
                    <a:gd name="T5" fmla="*/ 6 h 148"/>
                    <a:gd name="T6" fmla="*/ 87 w 215"/>
                    <a:gd name="T7" fmla="*/ 2 h 148"/>
                    <a:gd name="T8" fmla="*/ 91 w 215"/>
                    <a:gd name="T9" fmla="*/ 0 h 148"/>
                    <a:gd name="T10" fmla="*/ 97 w 215"/>
                    <a:gd name="T11" fmla="*/ 4 h 148"/>
                    <a:gd name="T12" fmla="*/ 111 w 215"/>
                    <a:gd name="T13" fmla="*/ 10 h 148"/>
                    <a:gd name="T14" fmla="*/ 99 w 215"/>
                    <a:gd name="T15" fmla="*/ 12 h 148"/>
                    <a:gd name="T16" fmla="*/ 99 w 215"/>
                    <a:gd name="T17" fmla="*/ 42 h 148"/>
                    <a:gd name="T18" fmla="*/ 64 w 215"/>
                    <a:gd name="T19" fmla="*/ 16 h 148"/>
                    <a:gd name="T20" fmla="*/ 107 w 215"/>
                    <a:gd name="T21" fmla="*/ 42 h 148"/>
                    <a:gd name="T22" fmla="*/ 139 w 215"/>
                    <a:gd name="T23" fmla="*/ 48 h 148"/>
                    <a:gd name="T24" fmla="*/ 178 w 215"/>
                    <a:gd name="T25" fmla="*/ 54 h 148"/>
                    <a:gd name="T26" fmla="*/ 214 w 215"/>
                    <a:gd name="T27" fmla="*/ 64 h 148"/>
                    <a:gd name="T28" fmla="*/ 182 w 215"/>
                    <a:gd name="T29" fmla="*/ 123 h 148"/>
                    <a:gd name="T30" fmla="*/ 180 w 215"/>
                    <a:gd name="T31" fmla="*/ 117 h 148"/>
                    <a:gd name="T32" fmla="*/ 178 w 215"/>
                    <a:gd name="T33" fmla="*/ 111 h 148"/>
                    <a:gd name="T34" fmla="*/ 174 w 215"/>
                    <a:gd name="T35" fmla="*/ 106 h 148"/>
                    <a:gd name="T36" fmla="*/ 167 w 215"/>
                    <a:gd name="T37" fmla="*/ 100 h 148"/>
                    <a:gd name="T38" fmla="*/ 163 w 215"/>
                    <a:gd name="T39" fmla="*/ 96 h 148"/>
                    <a:gd name="T40" fmla="*/ 157 w 215"/>
                    <a:gd name="T41" fmla="*/ 92 h 148"/>
                    <a:gd name="T42" fmla="*/ 151 w 215"/>
                    <a:gd name="T43" fmla="*/ 90 h 148"/>
                    <a:gd name="T44" fmla="*/ 143 w 215"/>
                    <a:gd name="T45" fmla="*/ 90 h 148"/>
                    <a:gd name="T46" fmla="*/ 135 w 215"/>
                    <a:gd name="T47" fmla="*/ 90 h 148"/>
                    <a:gd name="T48" fmla="*/ 129 w 215"/>
                    <a:gd name="T49" fmla="*/ 92 h 148"/>
                    <a:gd name="T50" fmla="*/ 123 w 215"/>
                    <a:gd name="T51" fmla="*/ 96 h 148"/>
                    <a:gd name="T52" fmla="*/ 117 w 215"/>
                    <a:gd name="T53" fmla="*/ 98 h 148"/>
                    <a:gd name="T54" fmla="*/ 111 w 215"/>
                    <a:gd name="T55" fmla="*/ 102 h 148"/>
                    <a:gd name="T56" fmla="*/ 109 w 215"/>
                    <a:gd name="T57" fmla="*/ 109 h 148"/>
                    <a:gd name="T58" fmla="*/ 105 w 215"/>
                    <a:gd name="T59" fmla="*/ 115 h 148"/>
                    <a:gd name="T60" fmla="*/ 103 w 215"/>
                    <a:gd name="T61" fmla="*/ 121 h 148"/>
                    <a:gd name="T62" fmla="*/ 97 w 215"/>
                    <a:gd name="T63" fmla="*/ 123 h 148"/>
                    <a:gd name="T64" fmla="*/ 93 w 215"/>
                    <a:gd name="T65" fmla="*/ 147 h 148"/>
                    <a:gd name="T66" fmla="*/ 52 w 215"/>
                    <a:gd name="T67" fmla="*/ 106 h 148"/>
                    <a:gd name="T68" fmla="*/ 93 w 215"/>
                    <a:gd name="T69" fmla="*/ 113 h 148"/>
                    <a:gd name="T70" fmla="*/ 52 w 215"/>
                    <a:gd name="T71" fmla="*/ 119 h 148"/>
                    <a:gd name="T72" fmla="*/ 48 w 215"/>
                    <a:gd name="T73" fmla="*/ 133 h 148"/>
                    <a:gd name="T74" fmla="*/ 36 w 215"/>
                    <a:gd name="T75" fmla="*/ 106 h 148"/>
                    <a:gd name="T76" fmla="*/ 32 w 215"/>
                    <a:gd name="T77" fmla="*/ 141 h 148"/>
                    <a:gd name="T78" fmla="*/ 6 w 215"/>
                    <a:gd name="T79" fmla="*/ 106 h 148"/>
                    <a:gd name="T80" fmla="*/ 4 w 215"/>
                    <a:gd name="T81" fmla="*/ 141 h 148"/>
                    <a:gd name="T82" fmla="*/ 0 w 215"/>
                    <a:gd name="T83" fmla="*/ 106 h 148"/>
                    <a:gd name="T84" fmla="*/ 2 w 215"/>
                    <a:gd name="T85" fmla="*/ 8 h 148"/>
                    <a:gd name="T86" fmla="*/ 6 w 215"/>
                    <a:gd name="T87" fmla="*/ 6 h 148"/>
                    <a:gd name="T88" fmla="*/ 42 w 215"/>
                    <a:gd name="T89" fmla="*/ 24 h 148"/>
                    <a:gd name="T90" fmla="*/ 40 w 215"/>
                    <a:gd name="T91" fmla="*/ 88 h 148"/>
                    <a:gd name="T92" fmla="*/ 44 w 215"/>
                    <a:gd name="T93" fmla="*/ 102 h 148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w 215"/>
                    <a:gd name="T142" fmla="*/ 0 h 148"/>
                    <a:gd name="T143" fmla="*/ 215 w 215"/>
                    <a:gd name="T144" fmla="*/ 148 h 148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T141" t="T142" r="T143" b="T144"/>
                  <a:pathLst>
                    <a:path w="215" h="148">
                      <a:moveTo>
                        <a:pt x="50" y="102"/>
                      </a:moveTo>
                      <a:lnTo>
                        <a:pt x="50" y="88"/>
                      </a:lnTo>
                      <a:lnTo>
                        <a:pt x="52" y="88"/>
                      </a:lnTo>
                      <a:lnTo>
                        <a:pt x="52" y="24"/>
                      </a:lnTo>
                      <a:lnTo>
                        <a:pt x="50" y="24"/>
                      </a:lnTo>
                      <a:lnTo>
                        <a:pt x="50" y="6"/>
                      </a:lnTo>
                      <a:lnTo>
                        <a:pt x="87" y="6"/>
                      </a:lnTo>
                      <a:lnTo>
                        <a:pt x="87" y="2"/>
                      </a:lnTo>
                      <a:lnTo>
                        <a:pt x="91" y="2"/>
                      </a:lnTo>
                      <a:lnTo>
                        <a:pt x="91" y="0"/>
                      </a:lnTo>
                      <a:lnTo>
                        <a:pt x="97" y="0"/>
                      </a:lnTo>
                      <a:lnTo>
                        <a:pt x="97" y="4"/>
                      </a:lnTo>
                      <a:lnTo>
                        <a:pt x="105" y="6"/>
                      </a:lnTo>
                      <a:lnTo>
                        <a:pt x="111" y="10"/>
                      </a:lnTo>
                      <a:lnTo>
                        <a:pt x="107" y="12"/>
                      </a:lnTo>
                      <a:lnTo>
                        <a:pt x="99" y="12"/>
                      </a:lnTo>
                      <a:lnTo>
                        <a:pt x="107" y="42"/>
                      </a:lnTo>
                      <a:lnTo>
                        <a:pt x="99" y="42"/>
                      </a:lnTo>
                      <a:lnTo>
                        <a:pt x="95" y="16"/>
                      </a:lnTo>
                      <a:lnTo>
                        <a:pt x="64" y="16"/>
                      </a:lnTo>
                      <a:lnTo>
                        <a:pt x="64" y="42"/>
                      </a:lnTo>
                      <a:lnTo>
                        <a:pt x="107" y="42"/>
                      </a:lnTo>
                      <a:lnTo>
                        <a:pt x="123" y="44"/>
                      </a:lnTo>
                      <a:lnTo>
                        <a:pt x="139" y="48"/>
                      </a:lnTo>
                      <a:lnTo>
                        <a:pt x="157" y="50"/>
                      </a:lnTo>
                      <a:lnTo>
                        <a:pt x="178" y="54"/>
                      </a:lnTo>
                      <a:lnTo>
                        <a:pt x="196" y="60"/>
                      </a:lnTo>
                      <a:lnTo>
                        <a:pt x="214" y="64"/>
                      </a:lnTo>
                      <a:lnTo>
                        <a:pt x="214" y="119"/>
                      </a:lnTo>
                      <a:lnTo>
                        <a:pt x="182" y="123"/>
                      </a:lnTo>
                      <a:lnTo>
                        <a:pt x="180" y="121"/>
                      </a:lnTo>
                      <a:lnTo>
                        <a:pt x="180" y="117"/>
                      </a:lnTo>
                      <a:lnTo>
                        <a:pt x="180" y="115"/>
                      </a:lnTo>
                      <a:lnTo>
                        <a:pt x="178" y="111"/>
                      </a:lnTo>
                      <a:lnTo>
                        <a:pt x="174" y="109"/>
                      </a:lnTo>
                      <a:lnTo>
                        <a:pt x="174" y="106"/>
                      </a:lnTo>
                      <a:lnTo>
                        <a:pt x="169" y="102"/>
                      </a:lnTo>
                      <a:lnTo>
                        <a:pt x="167" y="100"/>
                      </a:lnTo>
                      <a:lnTo>
                        <a:pt x="165" y="98"/>
                      </a:lnTo>
                      <a:lnTo>
                        <a:pt x="163" y="96"/>
                      </a:lnTo>
                      <a:lnTo>
                        <a:pt x="161" y="96"/>
                      </a:lnTo>
                      <a:lnTo>
                        <a:pt x="157" y="92"/>
                      </a:lnTo>
                      <a:lnTo>
                        <a:pt x="155" y="92"/>
                      </a:lnTo>
                      <a:lnTo>
                        <a:pt x="151" y="90"/>
                      </a:lnTo>
                      <a:lnTo>
                        <a:pt x="149" y="90"/>
                      </a:lnTo>
                      <a:lnTo>
                        <a:pt x="143" y="90"/>
                      </a:lnTo>
                      <a:lnTo>
                        <a:pt x="139" y="90"/>
                      </a:lnTo>
                      <a:lnTo>
                        <a:pt x="135" y="90"/>
                      </a:lnTo>
                      <a:lnTo>
                        <a:pt x="131" y="90"/>
                      </a:lnTo>
                      <a:lnTo>
                        <a:pt x="129" y="92"/>
                      </a:lnTo>
                      <a:lnTo>
                        <a:pt x="125" y="92"/>
                      </a:lnTo>
                      <a:lnTo>
                        <a:pt x="123" y="96"/>
                      </a:lnTo>
                      <a:lnTo>
                        <a:pt x="121" y="96"/>
                      </a:lnTo>
                      <a:lnTo>
                        <a:pt x="117" y="98"/>
                      </a:lnTo>
                      <a:lnTo>
                        <a:pt x="115" y="100"/>
                      </a:lnTo>
                      <a:lnTo>
                        <a:pt x="111" y="102"/>
                      </a:lnTo>
                      <a:lnTo>
                        <a:pt x="109" y="106"/>
                      </a:lnTo>
                      <a:lnTo>
                        <a:pt x="109" y="109"/>
                      </a:lnTo>
                      <a:lnTo>
                        <a:pt x="107" y="111"/>
                      </a:lnTo>
                      <a:lnTo>
                        <a:pt x="105" y="115"/>
                      </a:lnTo>
                      <a:lnTo>
                        <a:pt x="105" y="117"/>
                      </a:lnTo>
                      <a:lnTo>
                        <a:pt x="103" y="121"/>
                      </a:lnTo>
                      <a:lnTo>
                        <a:pt x="103" y="123"/>
                      </a:lnTo>
                      <a:lnTo>
                        <a:pt x="97" y="123"/>
                      </a:lnTo>
                      <a:lnTo>
                        <a:pt x="97" y="147"/>
                      </a:lnTo>
                      <a:lnTo>
                        <a:pt x="93" y="147"/>
                      </a:lnTo>
                      <a:lnTo>
                        <a:pt x="93" y="106"/>
                      </a:lnTo>
                      <a:lnTo>
                        <a:pt x="52" y="106"/>
                      </a:lnTo>
                      <a:lnTo>
                        <a:pt x="52" y="113"/>
                      </a:lnTo>
                      <a:lnTo>
                        <a:pt x="93" y="113"/>
                      </a:lnTo>
                      <a:lnTo>
                        <a:pt x="93" y="119"/>
                      </a:lnTo>
                      <a:lnTo>
                        <a:pt x="52" y="119"/>
                      </a:lnTo>
                      <a:lnTo>
                        <a:pt x="52" y="133"/>
                      </a:lnTo>
                      <a:lnTo>
                        <a:pt x="48" y="133"/>
                      </a:lnTo>
                      <a:lnTo>
                        <a:pt x="48" y="106"/>
                      </a:lnTo>
                      <a:lnTo>
                        <a:pt x="36" y="106"/>
                      </a:lnTo>
                      <a:lnTo>
                        <a:pt x="36" y="141"/>
                      </a:lnTo>
                      <a:lnTo>
                        <a:pt x="32" y="141"/>
                      </a:lnTo>
                      <a:lnTo>
                        <a:pt x="32" y="106"/>
                      </a:lnTo>
                      <a:lnTo>
                        <a:pt x="6" y="106"/>
                      </a:lnTo>
                      <a:lnTo>
                        <a:pt x="6" y="141"/>
                      </a:lnTo>
                      <a:lnTo>
                        <a:pt x="4" y="141"/>
                      </a:lnTo>
                      <a:lnTo>
                        <a:pt x="4" y="106"/>
                      </a:lnTo>
                      <a:lnTo>
                        <a:pt x="0" y="106"/>
                      </a:lnTo>
                      <a:lnTo>
                        <a:pt x="0" y="10"/>
                      </a:lnTo>
                      <a:lnTo>
                        <a:pt x="2" y="8"/>
                      </a:lnTo>
                      <a:lnTo>
                        <a:pt x="4" y="8"/>
                      </a:lnTo>
                      <a:lnTo>
                        <a:pt x="6" y="6"/>
                      </a:lnTo>
                      <a:lnTo>
                        <a:pt x="42" y="6"/>
                      </a:lnTo>
                      <a:lnTo>
                        <a:pt x="42" y="24"/>
                      </a:lnTo>
                      <a:lnTo>
                        <a:pt x="40" y="24"/>
                      </a:lnTo>
                      <a:lnTo>
                        <a:pt x="40" y="88"/>
                      </a:lnTo>
                      <a:lnTo>
                        <a:pt x="44" y="88"/>
                      </a:lnTo>
                      <a:lnTo>
                        <a:pt x="44" y="102"/>
                      </a:lnTo>
                      <a:lnTo>
                        <a:pt x="50" y="102"/>
                      </a:lnTo>
                    </a:path>
                  </a:pathLst>
                </a:custGeom>
                <a:solidFill>
                  <a:srgbClr val="FF0000"/>
                </a:solidFill>
                <a:ln w="12700" cap="rnd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78" name="Rectangle 116" descr="Wide upward diagonal"/>
              <p:cNvSpPr>
                <a:spLocks noChangeArrowheads="1"/>
              </p:cNvSpPr>
              <p:nvPr/>
            </p:nvSpPr>
            <p:spPr bwMode="auto">
              <a:xfrm>
                <a:off x="3696" y="2142"/>
                <a:ext cx="232" cy="184"/>
              </a:xfrm>
              <a:prstGeom prst="rect">
                <a:avLst/>
              </a:prstGeom>
              <a:pattFill prst="wdUpDiag">
                <a:fgClr>
                  <a:schemeClr val="tx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>
                  <a:solidFill>
                    <a:srgbClr val="006600"/>
                  </a:solidFill>
                </a:endParaRPr>
              </a:p>
            </p:txBody>
          </p:sp>
          <p:sp>
            <p:nvSpPr>
              <p:cNvPr id="79" name="Rectangle 117"/>
              <p:cNvSpPr>
                <a:spLocks noChangeArrowheads="1"/>
              </p:cNvSpPr>
              <p:nvPr/>
            </p:nvSpPr>
            <p:spPr bwMode="auto">
              <a:xfrm>
                <a:off x="3971" y="2124"/>
                <a:ext cx="362" cy="21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90488" tIns="44450" rIns="90488" bIns="44450">
                <a:spAutoFit/>
              </a:bodyPr>
              <a:lstStyle/>
              <a:p>
                <a:pPr eaLnBrk="0" hangingPunct="0"/>
                <a:r>
                  <a:rPr lang="en-US" sz="1600">
                    <a:solidFill>
                      <a:srgbClr val="006600"/>
                    </a:solidFill>
                  </a:rPr>
                  <a:t>LTL</a:t>
                </a:r>
              </a:p>
            </p:txBody>
          </p:sp>
          <p:sp>
            <p:nvSpPr>
              <p:cNvPr id="80" name="Rectangle 118" descr="Wide upward diagonal"/>
              <p:cNvSpPr>
                <a:spLocks noChangeArrowheads="1"/>
              </p:cNvSpPr>
              <p:nvPr/>
            </p:nvSpPr>
            <p:spPr bwMode="auto">
              <a:xfrm>
                <a:off x="3696" y="2142"/>
                <a:ext cx="232" cy="184"/>
              </a:xfrm>
              <a:prstGeom prst="rect">
                <a:avLst/>
              </a:prstGeom>
              <a:pattFill prst="wdUpDiag">
                <a:fgClr>
                  <a:schemeClr val="tx1"/>
                </a:fgClr>
                <a:bgClr>
                  <a:schemeClr val="bg1"/>
                </a:bgClr>
              </a:pattFill>
              <a:ln w="1270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 sz="2000">
                  <a:solidFill>
                    <a:srgbClr val="006600"/>
                  </a:solidFill>
                </a:endParaRPr>
              </a:p>
            </p:txBody>
          </p:sp>
        </p:grpSp>
        <p:sp>
          <p:nvSpPr>
            <p:cNvPr id="70" name="Rectangle 119" descr="Wide upward diagonal"/>
            <p:cNvSpPr>
              <a:spLocks noChangeArrowheads="1"/>
            </p:cNvSpPr>
            <p:nvPr/>
          </p:nvSpPr>
          <p:spPr bwMode="auto">
            <a:xfrm rot="-1800000">
              <a:off x="5599113" y="3263900"/>
              <a:ext cx="368300" cy="29210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solidFill>
                  <a:srgbClr val="006600"/>
                </a:solidFill>
              </a:endParaRPr>
            </a:p>
          </p:txBody>
        </p:sp>
        <p:sp>
          <p:nvSpPr>
            <p:cNvPr id="71" name="Rectangle 120"/>
            <p:cNvSpPr>
              <a:spLocks noChangeArrowheads="1"/>
            </p:cNvSpPr>
            <p:nvPr/>
          </p:nvSpPr>
          <p:spPr bwMode="auto">
            <a:xfrm rot="-1800000">
              <a:off x="5903913" y="3009900"/>
              <a:ext cx="576262" cy="3349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6600"/>
                  </a:solidFill>
                </a:rPr>
                <a:t>LTL</a:t>
              </a:r>
            </a:p>
          </p:txBody>
        </p:sp>
        <p:sp>
          <p:nvSpPr>
            <p:cNvPr id="72" name="Rectangle 121" descr="Wide upward diagonal"/>
            <p:cNvSpPr>
              <a:spLocks noChangeArrowheads="1"/>
            </p:cNvSpPr>
            <p:nvPr/>
          </p:nvSpPr>
          <p:spPr bwMode="auto">
            <a:xfrm rot="-1800000">
              <a:off x="5599113" y="3263900"/>
              <a:ext cx="368300" cy="29210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solidFill>
                  <a:srgbClr val="006600"/>
                </a:solidFill>
              </a:endParaRPr>
            </a:p>
          </p:txBody>
        </p:sp>
        <p:sp>
          <p:nvSpPr>
            <p:cNvPr id="73" name="Rectangle 122" descr="Wide upward diagonal"/>
            <p:cNvSpPr>
              <a:spLocks noChangeArrowheads="1"/>
            </p:cNvSpPr>
            <p:nvPr/>
          </p:nvSpPr>
          <p:spPr bwMode="auto">
            <a:xfrm>
              <a:off x="2409825" y="4008438"/>
              <a:ext cx="901700" cy="29210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solidFill>
                  <a:srgbClr val="006600"/>
                </a:solidFill>
              </a:endParaRPr>
            </a:p>
          </p:txBody>
        </p:sp>
        <p:sp>
          <p:nvSpPr>
            <p:cNvPr id="74" name="Rectangle 123" descr="Wide upward diagonal"/>
            <p:cNvSpPr>
              <a:spLocks noChangeArrowheads="1"/>
            </p:cNvSpPr>
            <p:nvPr/>
          </p:nvSpPr>
          <p:spPr bwMode="auto">
            <a:xfrm rot="1800000">
              <a:off x="6021388" y="4613275"/>
              <a:ext cx="368300" cy="29210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solidFill>
                  <a:srgbClr val="006600"/>
                </a:solidFill>
              </a:endParaRPr>
            </a:p>
          </p:txBody>
        </p:sp>
        <p:sp>
          <p:nvSpPr>
            <p:cNvPr id="75" name="Rectangle 124"/>
            <p:cNvSpPr>
              <a:spLocks noChangeArrowheads="1"/>
            </p:cNvSpPr>
            <p:nvPr/>
          </p:nvSpPr>
          <p:spPr bwMode="auto">
            <a:xfrm rot="1800000">
              <a:off x="6342063" y="4841875"/>
              <a:ext cx="576262" cy="334963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90488" tIns="44450" rIns="90488" bIns="44450">
              <a:spAutoFit/>
            </a:bodyPr>
            <a:lstStyle/>
            <a:p>
              <a:pPr eaLnBrk="0" hangingPunct="0"/>
              <a:r>
                <a:rPr lang="en-US" sz="1600">
                  <a:solidFill>
                    <a:srgbClr val="006600"/>
                  </a:solidFill>
                </a:rPr>
                <a:t>LTL</a:t>
              </a:r>
            </a:p>
          </p:txBody>
        </p:sp>
        <p:sp>
          <p:nvSpPr>
            <p:cNvPr id="76" name="Rectangle 125" descr="Wide upward diagonal"/>
            <p:cNvSpPr>
              <a:spLocks noChangeArrowheads="1"/>
            </p:cNvSpPr>
            <p:nvPr/>
          </p:nvSpPr>
          <p:spPr bwMode="auto">
            <a:xfrm rot="1800000">
              <a:off x="6021388" y="4613275"/>
              <a:ext cx="368300" cy="292100"/>
            </a:xfrm>
            <a:prstGeom prst="rect">
              <a:avLst/>
            </a:prstGeom>
            <a:pattFill prst="wdUpDiag">
              <a:fgClr>
                <a:schemeClr val="tx1"/>
              </a:fgClr>
              <a:bgClr>
                <a:schemeClr val="bg1"/>
              </a:bgClr>
            </a:pattFill>
            <a:ln w="1270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2000">
                <a:solidFill>
                  <a:srgbClr val="00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78201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05000" y="685800"/>
            <a:ext cx="8229600" cy="808038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0488" tIns="44450" rIns="90488" bIns="44450" anchor="b" anchorCtr="1"/>
          <a:lstStyle/>
          <a:p>
            <a:r>
              <a:rPr lang="en-US" b="1" dirty="0"/>
              <a:t>Warehousing Decisions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2133600"/>
            <a:ext cx="9601200" cy="3167534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lIns="90488" tIns="44450" rIns="90488" bIns="44450" anchorCtr="1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dirty="0">
                <a:solidFill>
                  <a:srgbClr val="009900"/>
                </a:solidFill>
              </a:rPr>
              <a:t>Where, how many, demand allocation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rgbClr val="009900"/>
                </a:solidFill>
              </a:rPr>
              <a:t>Strategy (</a:t>
            </a:r>
            <a:r>
              <a:rPr lang="en-US" sz="2400" b="1" dirty="0">
                <a:solidFill>
                  <a:srgbClr val="C00000"/>
                </a:solidFill>
              </a:rPr>
              <a:t>size, layout, material handling, etc</a:t>
            </a:r>
            <a:r>
              <a:rPr lang="en-US" sz="2400" b="1" dirty="0">
                <a:solidFill>
                  <a:srgbClr val="009900"/>
                </a:solidFill>
              </a:rPr>
              <a:t>.</a:t>
            </a:r>
            <a:r>
              <a:rPr lang="en-US" b="1" dirty="0">
                <a:solidFill>
                  <a:srgbClr val="009900"/>
                </a:solidFill>
              </a:rPr>
              <a:t>)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rgbClr val="009900"/>
                </a:solidFill>
              </a:rPr>
              <a:t>Type of need (</a:t>
            </a:r>
            <a:r>
              <a:rPr lang="en-US" sz="2400" b="1" dirty="0">
                <a:solidFill>
                  <a:srgbClr val="C00000"/>
                </a:solidFill>
              </a:rPr>
              <a:t>holding, cross-dock, mix</a:t>
            </a:r>
            <a:r>
              <a:rPr lang="en-US" b="1" dirty="0">
                <a:solidFill>
                  <a:srgbClr val="009900"/>
                </a:solidFill>
              </a:rPr>
              <a:t>)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rgbClr val="009900"/>
                </a:solidFill>
              </a:rPr>
              <a:t>Information system/technology</a:t>
            </a:r>
          </a:p>
          <a:p>
            <a:pPr>
              <a:spcBef>
                <a:spcPts val="1200"/>
              </a:spcBef>
            </a:pPr>
            <a:r>
              <a:rPr lang="en-US" b="1" dirty="0">
                <a:solidFill>
                  <a:srgbClr val="009900"/>
                </a:solidFill>
              </a:rPr>
              <a:t>Product characteristics/mix</a:t>
            </a:r>
          </a:p>
        </p:txBody>
      </p:sp>
    </p:spTree>
    <p:extLst>
      <p:ext uri="{BB962C8B-B14F-4D97-AF65-F5344CB8AC3E}">
        <p14:creationId xmlns:p14="http://schemas.microsoft.com/office/powerpoint/2010/main" val="216862002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5"/>
          <p:cNvSpPr txBox="1">
            <a:spLocks noChangeArrowheads="1"/>
          </p:cNvSpPr>
          <p:nvPr/>
        </p:nvSpPr>
        <p:spPr bwMode="auto">
          <a:xfrm>
            <a:off x="3429000" y="602159"/>
            <a:ext cx="515143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Controlling Costs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70719" y="1981200"/>
            <a:ext cx="106680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dirty="0">
                <a:solidFill>
                  <a:srgbClr val="A50021"/>
                </a:solidFill>
              </a:rPr>
              <a:t>  Handling is typically a labor intensive activity</a:t>
            </a:r>
          </a:p>
          <a:p>
            <a:r>
              <a:rPr lang="en-US" sz="800" dirty="0"/>
              <a:t> </a:t>
            </a:r>
            <a:endParaRPr lang="en-US" sz="1400" dirty="0"/>
          </a:p>
          <a:p>
            <a:pPr>
              <a:buFont typeface="Wingdings" pitchFamily="2" charset="2"/>
              <a:buChar char="q"/>
            </a:pPr>
            <a:r>
              <a:rPr lang="en-US" dirty="0">
                <a:solidFill>
                  <a:srgbClr val="A50021"/>
                </a:solidFill>
              </a:rPr>
              <a:t>  Costs are decreased by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Reducing distance traveled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Increasing number of units handled at one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Seeking multiple order picking in a single round trip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Increasing storage density</a:t>
            </a:r>
          </a:p>
          <a:p>
            <a:r>
              <a:rPr lang="en-US" sz="800" dirty="0"/>
              <a:t> </a:t>
            </a:r>
            <a:endParaRPr lang="en-US" sz="1400" dirty="0"/>
          </a:p>
          <a:p>
            <a:pPr>
              <a:buFont typeface="Wingdings" pitchFamily="2" charset="2"/>
              <a:buChar char="q"/>
            </a:pPr>
            <a:r>
              <a:rPr lang="en-US" dirty="0">
                <a:solidFill>
                  <a:srgbClr val="A50021"/>
                </a:solidFill>
              </a:rPr>
              <a:t>  Cost reduction is also achieved by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Carefully planning the physical layout of the building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Carefully locating the items within the order-picking area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Using technology, automation, etc.</a:t>
            </a:r>
          </a:p>
        </p:txBody>
      </p:sp>
    </p:spTree>
    <p:extLst>
      <p:ext uri="{BB962C8B-B14F-4D97-AF65-F5344CB8AC3E}">
        <p14:creationId xmlns:p14="http://schemas.microsoft.com/office/powerpoint/2010/main" val="1319070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bldLvl="5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2667000"/>
            <a:ext cx="810132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i="1" dirty="0"/>
              <a:t>Warehouse layout</a:t>
            </a:r>
          </a:p>
        </p:txBody>
      </p:sp>
    </p:spTree>
    <p:extLst>
      <p:ext uri="{BB962C8B-B14F-4D97-AF65-F5344CB8AC3E}">
        <p14:creationId xmlns:p14="http://schemas.microsoft.com/office/powerpoint/2010/main" val="10952368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762000" y="2057400"/>
            <a:ext cx="8763000" cy="990600"/>
          </a:xfrm>
          <a:prstGeom prst="roundRect">
            <a:avLst/>
          </a:prstGeom>
          <a:solidFill>
            <a:srgbClr val="66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971800" y="914400"/>
            <a:ext cx="52131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Warehouse Layout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838200" y="2217821"/>
            <a:ext cx="7758855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/>
              <a:t>  Fundamentals</a:t>
            </a:r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r>
              <a:rPr lang="en-US" sz="3600" dirty="0"/>
              <a:t>  Location of receiving &amp; shipping</a:t>
            </a:r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r>
              <a:rPr lang="en-US" sz="3600" dirty="0"/>
              <a:t>  Aisle configuration</a:t>
            </a:r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r>
              <a:rPr lang="en-US" sz="3600" dirty="0"/>
              <a:t>  Stack height</a:t>
            </a:r>
          </a:p>
        </p:txBody>
      </p:sp>
    </p:spTree>
    <p:extLst>
      <p:ext uri="{BB962C8B-B14F-4D97-AF65-F5344CB8AC3E}">
        <p14:creationId xmlns:p14="http://schemas.microsoft.com/office/powerpoint/2010/main" val="3514640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2362200" y="685801"/>
            <a:ext cx="7366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W/H Layout Fundamentals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1600200"/>
            <a:ext cx="7651454" cy="21236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</a:rPr>
              <a:t>Variable Costs:</a:t>
            </a:r>
          </a:p>
          <a:p>
            <a:endParaRPr lang="en-US" sz="500" dirty="0">
              <a:solidFill>
                <a:srgbClr val="C0000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>
                <a:solidFill>
                  <a:srgbClr val="009900"/>
                </a:solidFill>
              </a:rPr>
              <a:t>Accurately estimated by the forklift movement time</a:t>
            </a:r>
          </a:p>
          <a:p>
            <a:pPr marL="342900" indent="-342900">
              <a:buFont typeface="Arial" pitchFamily="34" charset="0"/>
              <a:buChar char="•"/>
            </a:pPr>
            <a:endParaRPr lang="en-US" sz="500" dirty="0">
              <a:solidFill>
                <a:srgbClr val="009900"/>
              </a:solidFill>
            </a:endParaRPr>
          </a:p>
          <a:p>
            <a:pPr marL="800100" lvl="1" indent="-342900">
              <a:buFont typeface="Wingdings" pitchFamily="2" charset="2"/>
              <a:buChar char="q"/>
            </a:pPr>
            <a:r>
              <a:rPr lang="en-US" sz="2200" dirty="0"/>
              <a:t>receiving to storage to shipping</a:t>
            </a:r>
          </a:p>
          <a:p>
            <a:pPr marL="800100" lvl="1" indent="-342900">
              <a:buFont typeface="Wingdings" pitchFamily="2" charset="2"/>
              <a:buChar char="q"/>
            </a:pPr>
            <a:endParaRPr lang="en-US" sz="500" dirty="0"/>
          </a:p>
          <a:p>
            <a:pPr marL="800100" lvl="1" indent="-342900">
              <a:buFont typeface="Wingdings" pitchFamily="2" charset="2"/>
              <a:buChar char="q"/>
            </a:pPr>
            <a:r>
              <a:rPr lang="en-US" sz="2200" dirty="0"/>
              <a:t>differences in insertion/extraction times are small</a:t>
            </a:r>
          </a:p>
          <a:p>
            <a:pPr marL="800100" lvl="1" indent="-342900">
              <a:buFont typeface="Wingdings" pitchFamily="2" charset="2"/>
              <a:buChar char="q"/>
            </a:pPr>
            <a:endParaRPr lang="en-US" sz="500" dirty="0">
              <a:solidFill>
                <a:srgbClr val="00B0F0"/>
              </a:solidFill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200" dirty="0">
                <a:solidFill>
                  <a:srgbClr val="009900"/>
                </a:solidFill>
              </a:rPr>
              <a:t>Movement time is proportional to distance 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838201" y="3881735"/>
            <a:ext cx="10210799" cy="461665"/>
            <a:chOff x="838201" y="3810001"/>
            <a:chExt cx="10210799" cy="461665"/>
          </a:xfrm>
        </p:grpSpPr>
        <p:sp>
          <p:nvSpPr>
            <p:cNvPr id="46" name="TextBox 45"/>
            <p:cNvSpPr txBox="1"/>
            <p:nvPr/>
          </p:nvSpPr>
          <p:spPr>
            <a:xfrm>
              <a:off x="838201" y="3810001"/>
              <a:ext cx="10210799" cy="461665"/>
            </a:xfrm>
            <a:prstGeom prst="rect">
              <a:avLst/>
            </a:prstGeom>
            <a:solidFill>
              <a:srgbClr val="FFFF00"/>
            </a:solidFill>
          </p:spPr>
          <p:txBody>
            <a:bodyPr wrap="square" rtlCol="0">
              <a:spAutoFit/>
            </a:bodyPr>
            <a:lstStyle/>
            <a:p>
              <a:r>
                <a:rPr lang="en-US" u="sng" dirty="0">
                  <a:solidFill>
                    <a:srgbClr val="FF0000"/>
                  </a:solidFill>
                </a:rPr>
                <a:t>Principle</a:t>
              </a:r>
              <a:r>
                <a:rPr lang="en-US" dirty="0">
                  <a:solidFill>
                    <a:srgbClr val="FF0000"/>
                  </a:solidFill>
                </a:rPr>
                <a:t>: store </a:t>
              </a:r>
              <a:r>
                <a:rPr lang="en-US" i="1" dirty="0">
                  <a:solidFill>
                    <a:srgbClr val="FF0000"/>
                  </a:solidFill>
                </a:rPr>
                <a:t>fast moving</a:t>
              </a:r>
              <a:r>
                <a:rPr lang="en-US" dirty="0">
                  <a:solidFill>
                    <a:srgbClr val="FF0000"/>
                  </a:solidFill>
                </a:rPr>
                <a:t> SKUs in the most </a:t>
              </a:r>
              <a:r>
                <a:rPr lang="en-US" i="1" dirty="0">
                  <a:solidFill>
                    <a:srgbClr val="FF0000"/>
                  </a:solidFill>
                </a:rPr>
                <a:t>convenient</a:t>
              </a:r>
              <a:r>
                <a:rPr lang="en-US" dirty="0">
                  <a:solidFill>
                    <a:srgbClr val="FF0000"/>
                  </a:solidFill>
                </a:rPr>
                <a:t> locations</a:t>
              </a: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>
              <a:off x="3200400" y="4267200"/>
              <a:ext cx="17526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9900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7636930" y="4267200"/>
              <a:ext cx="15621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9900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3" name="TextBox 12"/>
          <p:cNvSpPr txBox="1"/>
          <p:nvPr/>
        </p:nvSpPr>
        <p:spPr>
          <a:xfrm>
            <a:off x="838201" y="4796136"/>
            <a:ext cx="73276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</a:rPr>
              <a:t>Issues: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>
                <a:solidFill>
                  <a:srgbClr val="009900"/>
                </a:solidFill>
              </a:rPr>
              <a:t>what is fast moving &amp; what is convenient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854243" y="5791201"/>
            <a:ext cx="20986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C00000"/>
                </a:solidFill>
              </a:rPr>
              <a:t>Fast moving</a:t>
            </a:r>
            <a:r>
              <a:rPr lang="en-US" dirty="0">
                <a:solidFill>
                  <a:srgbClr val="C00000"/>
                </a:solidFill>
              </a:rPr>
              <a:t>: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3238500" y="5442972"/>
            <a:ext cx="5905500" cy="1186428"/>
            <a:chOff x="2857500" y="5442972"/>
            <a:chExt cx="5905500" cy="1186428"/>
          </a:xfrm>
        </p:grpSpPr>
        <p:sp>
          <p:nvSpPr>
            <p:cNvPr id="19" name="Rectangle 18"/>
            <p:cNvSpPr/>
            <p:nvPr/>
          </p:nvSpPr>
          <p:spPr bwMode="auto">
            <a:xfrm>
              <a:off x="2857500" y="5442972"/>
              <a:ext cx="5905500" cy="1186428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027688" y="5571582"/>
              <a:ext cx="238251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9900"/>
                  </a:solidFill>
                </a:rPr>
                <a:t>Average visits per</a:t>
              </a:r>
            </a:p>
            <a:p>
              <a:r>
                <a:rPr lang="en-US" sz="2000" dirty="0">
                  <a:solidFill>
                    <a:srgbClr val="009900"/>
                  </a:solidFill>
                </a:rPr>
                <a:t>storage location</a:t>
              </a: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5274598" y="5442972"/>
              <a:ext cx="3107402" cy="1186428"/>
              <a:chOff x="5499684" y="5543490"/>
              <a:chExt cx="3107402" cy="1186428"/>
            </a:xfrm>
            <a:noFill/>
          </p:grpSpPr>
          <p:sp>
            <p:nvSpPr>
              <p:cNvPr id="14" name="TextBox 13"/>
              <p:cNvSpPr txBox="1"/>
              <p:nvPr/>
            </p:nvSpPr>
            <p:spPr>
              <a:xfrm>
                <a:off x="5499684" y="5791200"/>
                <a:ext cx="364202" cy="46166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=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6226406" y="5543490"/>
                <a:ext cx="2377574" cy="4001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009900"/>
                    </a:solidFill>
                  </a:rPr>
                  <a:t># of units shipped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6202260" y="6022032"/>
                <a:ext cx="2404826" cy="70788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009900"/>
                    </a:solidFill>
                  </a:rPr>
                  <a:t># per storage unit </a:t>
                </a:r>
              </a:p>
              <a:p>
                <a:r>
                  <a:rPr lang="en-US" sz="2000" dirty="0">
                    <a:solidFill>
                      <a:srgbClr val="009900"/>
                    </a:solidFill>
                  </a:rPr>
                  <a:t>(e.g. pallet or box)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914987" y="6026043"/>
                <a:ext cx="2688993" cy="0"/>
              </a:xfrm>
              <a:prstGeom prst="line">
                <a:avLst/>
              </a:prstGeom>
              <a:grpFill/>
              <a:ln w="38100" cap="flat" cmpd="sng" algn="ctr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val="692460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 bldLvl="5"/>
      <p:bldP spid="13" grpId="0"/>
      <p:bldP spid="5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7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5105400" cy="4139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362200" y="685801"/>
            <a:ext cx="7366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What is Convenient?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886200" y="6120634"/>
            <a:ext cx="1311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RECEIVING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941300" y="1676400"/>
            <a:ext cx="1164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SHIPPING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0" y="2667001"/>
            <a:ext cx="279833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200" dirty="0">
                <a:solidFill>
                  <a:srgbClr val="009900"/>
                </a:solidFill>
              </a:rPr>
              <a:t>Average location</a:t>
            </a:r>
          </a:p>
          <a:p>
            <a:r>
              <a:rPr lang="en-US" sz="2200" dirty="0">
                <a:solidFill>
                  <a:srgbClr val="009900"/>
                </a:solidFill>
              </a:rPr>
              <a:t>    is the midpoint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34103" y="3657601"/>
            <a:ext cx="320151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200" dirty="0">
                <a:solidFill>
                  <a:srgbClr val="009900"/>
                </a:solidFill>
              </a:rPr>
              <a:t>Blue better than red</a:t>
            </a:r>
          </a:p>
        </p:txBody>
      </p:sp>
    </p:spTree>
    <p:extLst>
      <p:ext uri="{BB962C8B-B14F-4D97-AF65-F5344CB8AC3E}">
        <p14:creationId xmlns:p14="http://schemas.microsoft.com/office/powerpoint/2010/main" val="2467339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2362200" y="685801"/>
            <a:ext cx="7366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Layout Principle</a:t>
            </a:r>
            <a:endParaRPr lang="en-US" sz="3200" dirty="0">
              <a:solidFill>
                <a:schemeClr val="tx2"/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2279565" y="1607404"/>
            <a:ext cx="7855035" cy="830997"/>
            <a:chOff x="457200" y="3810000"/>
            <a:chExt cx="7855035" cy="830997"/>
          </a:xfrm>
        </p:grpSpPr>
        <p:sp>
          <p:nvSpPr>
            <p:cNvPr id="46" name="TextBox 45"/>
            <p:cNvSpPr txBox="1"/>
            <p:nvPr/>
          </p:nvSpPr>
          <p:spPr>
            <a:xfrm>
              <a:off x="457200" y="3810000"/>
              <a:ext cx="7855035" cy="830997"/>
            </a:xfrm>
            <a:prstGeom prst="rect">
              <a:avLst/>
            </a:prstGeom>
            <a:solidFill>
              <a:srgbClr val="FFFF00"/>
            </a:solidFill>
          </p:spPr>
          <p:txBody>
            <a:bodyPr wrap="none" rtlCol="0">
              <a:spAutoFit/>
            </a:bodyPr>
            <a:lstStyle/>
            <a:p>
              <a:r>
                <a:rPr lang="en-US" u="sng" dirty="0">
                  <a:solidFill>
                    <a:srgbClr val="FF0000"/>
                  </a:solidFill>
                </a:rPr>
                <a:t>Principle</a:t>
              </a:r>
              <a:r>
                <a:rPr lang="en-US" dirty="0">
                  <a:solidFill>
                    <a:srgbClr val="FF0000"/>
                  </a:solidFill>
                </a:rPr>
                <a:t>: </a:t>
              </a:r>
              <a:r>
                <a:rPr lang="en-US" i="1" dirty="0">
                  <a:solidFill>
                    <a:srgbClr val="FF0000"/>
                  </a:solidFill>
                </a:rPr>
                <a:t>fast moving</a:t>
              </a:r>
              <a:r>
                <a:rPr lang="en-US" dirty="0">
                  <a:solidFill>
                    <a:srgbClr val="FF0000"/>
                  </a:solidFill>
                </a:rPr>
                <a:t> SKUs should be stored in the</a:t>
              </a:r>
            </a:p>
            <a:p>
              <a:r>
                <a:rPr lang="en-US" dirty="0">
                  <a:solidFill>
                    <a:srgbClr val="FF0000"/>
                  </a:solidFill>
                </a:rPr>
                <a:t>most </a:t>
              </a:r>
              <a:r>
                <a:rPr lang="en-US" i="1" dirty="0">
                  <a:solidFill>
                    <a:srgbClr val="FF0000"/>
                  </a:solidFill>
                </a:rPr>
                <a:t>convenient</a:t>
              </a:r>
              <a:r>
                <a:rPr lang="en-US" dirty="0">
                  <a:solidFill>
                    <a:srgbClr val="FF0000"/>
                  </a:solidFill>
                </a:rPr>
                <a:t> locations</a:t>
              </a:r>
            </a:p>
          </p:txBody>
        </p:sp>
        <p:cxnSp>
          <p:nvCxnSpPr>
            <p:cNvPr id="11" name="Straight Connector 10"/>
            <p:cNvCxnSpPr/>
            <p:nvPr/>
          </p:nvCxnSpPr>
          <p:spPr bwMode="auto">
            <a:xfrm>
              <a:off x="1981200" y="4259997"/>
              <a:ext cx="17526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9900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9" name="Straight Connector 48"/>
            <p:cNvCxnSpPr/>
            <p:nvPr/>
          </p:nvCxnSpPr>
          <p:spPr bwMode="auto">
            <a:xfrm>
              <a:off x="1447800" y="4564797"/>
              <a:ext cx="1562100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rgbClr val="009900"/>
              </a:solidFill>
              <a:prstDash val="lgDash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0" name="Group 19"/>
          <p:cNvGrpSpPr/>
          <p:nvPr/>
        </p:nvGrpSpPr>
        <p:grpSpPr>
          <a:xfrm>
            <a:off x="3352800" y="2362200"/>
            <a:ext cx="5905500" cy="1262628"/>
            <a:chOff x="2829366" y="5442972"/>
            <a:chExt cx="5905500" cy="1262628"/>
          </a:xfrm>
        </p:grpSpPr>
        <p:sp>
          <p:nvSpPr>
            <p:cNvPr id="19" name="Rectangle 18"/>
            <p:cNvSpPr/>
            <p:nvPr/>
          </p:nvSpPr>
          <p:spPr bwMode="auto">
            <a:xfrm>
              <a:off x="2829366" y="5519172"/>
              <a:ext cx="5905500" cy="1186428"/>
            </a:xfrm>
            <a:prstGeom prst="rect">
              <a:avLst/>
            </a:prstGeom>
            <a:solidFill>
              <a:srgbClr val="FFFF00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3027688" y="5571582"/>
              <a:ext cx="2382512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9900"/>
                  </a:solidFill>
                </a:rPr>
                <a:t>Average visits per</a:t>
              </a:r>
            </a:p>
            <a:p>
              <a:r>
                <a:rPr lang="en-US" sz="2000" dirty="0">
                  <a:solidFill>
                    <a:srgbClr val="009900"/>
                  </a:solidFill>
                </a:rPr>
                <a:t>storage location</a:t>
              </a: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5274598" y="5442972"/>
              <a:ext cx="3107402" cy="1186428"/>
              <a:chOff x="5499684" y="5543490"/>
              <a:chExt cx="3107402" cy="1186428"/>
            </a:xfrm>
            <a:noFill/>
          </p:grpSpPr>
          <p:sp>
            <p:nvSpPr>
              <p:cNvPr id="14" name="TextBox 13"/>
              <p:cNvSpPr txBox="1"/>
              <p:nvPr/>
            </p:nvSpPr>
            <p:spPr>
              <a:xfrm>
                <a:off x="5499684" y="5791200"/>
                <a:ext cx="364202" cy="461665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=</a:t>
                </a: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6226406" y="5543490"/>
                <a:ext cx="2377574" cy="400110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009900"/>
                    </a:solidFill>
                  </a:rPr>
                  <a:t># of units shipped</a:t>
                </a: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6202260" y="6022032"/>
                <a:ext cx="2404826" cy="707886"/>
              </a:xfrm>
              <a:prstGeom prst="rect">
                <a:avLst/>
              </a:prstGeom>
              <a:grp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solidFill>
                      <a:srgbClr val="009900"/>
                    </a:solidFill>
                  </a:rPr>
                  <a:t># per storage unit </a:t>
                </a:r>
              </a:p>
              <a:p>
                <a:r>
                  <a:rPr lang="en-US" sz="2000" dirty="0">
                    <a:solidFill>
                      <a:srgbClr val="009900"/>
                    </a:solidFill>
                  </a:rPr>
                  <a:t>(e.g. pallet or box)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914987" y="6026043"/>
                <a:ext cx="2688993" cy="0"/>
              </a:xfrm>
              <a:prstGeom prst="line">
                <a:avLst/>
              </a:prstGeom>
              <a:grpFill/>
              <a:ln w="38100" cap="flat" cmpd="sng" algn="ctr">
                <a:solidFill>
                  <a:srgbClr val="009900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sp>
        <p:nvSpPr>
          <p:cNvPr id="3" name="TextBox 2"/>
          <p:cNvSpPr txBox="1"/>
          <p:nvPr/>
        </p:nvSpPr>
        <p:spPr>
          <a:xfrm>
            <a:off x="439029" y="4080808"/>
            <a:ext cx="11085086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Rank all storage locations (pallet positions) from lowest to highest cost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Rank all SKUs from most to least turns (fastest to slowest)</a:t>
            </a:r>
          </a:p>
          <a:p>
            <a:pPr marL="457200" indent="-457200">
              <a:buFont typeface="+mj-lt"/>
              <a:buAutoNum type="arabicPeriod"/>
            </a:pPr>
            <a:endParaRPr lang="en-US" sz="800" dirty="0">
              <a:solidFill>
                <a:srgbClr val="C00000"/>
              </a:solidFill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dirty="0">
                <a:solidFill>
                  <a:srgbClr val="C00000"/>
                </a:solidFill>
              </a:rPr>
              <a:t>Move down the list to match SKUs to locations</a:t>
            </a:r>
          </a:p>
          <a:p>
            <a:endParaRPr lang="en-US" sz="800" dirty="0">
              <a:solidFill>
                <a:srgbClr val="C00000"/>
              </a:solidFill>
            </a:endParaRPr>
          </a:p>
          <a:p>
            <a:pPr marL="914400" lvl="1" indent="-457200">
              <a:buFont typeface="Wingdings" pitchFamily="2" charset="2"/>
              <a:buChar char="q"/>
            </a:pPr>
            <a:r>
              <a:rPr lang="en-US" dirty="0">
                <a:solidFill>
                  <a:srgbClr val="00B0F0"/>
                </a:solidFill>
              </a:rPr>
              <a:t>Match SKU with highest turn to lowest cost loc.</a:t>
            </a:r>
          </a:p>
        </p:txBody>
      </p:sp>
    </p:spTree>
    <p:extLst>
      <p:ext uri="{BB962C8B-B14F-4D97-AF65-F5344CB8AC3E}">
        <p14:creationId xmlns:p14="http://schemas.microsoft.com/office/powerpoint/2010/main" val="155056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5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762000" y="2895600"/>
            <a:ext cx="8763000" cy="990600"/>
          </a:xfrm>
          <a:prstGeom prst="roundRect">
            <a:avLst/>
          </a:prstGeom>
          <a:solidFill>
            <a:srgbClr val="66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971800" y="914400"/>
            <a:ext cx="52131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Warehouse Layout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838200" y="2217821"/>
            <a:ext cx="7758855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Fundamentals</a:t>
            </a:r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r>
              <a:rPr lang="en-US" sz="3600" dirty="0"/>
              <a:t>  Location of receiving &amp; shipping</a:t>
            </a:r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r>
              <a:rPr lang="en-US" sz="3600" dirty="0"/>
              <a:t>  Aisle configuration</a:t>
            </a:r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r>
              <a:rPr lang="en-US" sz="3600" dirty="0"/>
              <a:t>  Stack height</a:t>
            </a:r>
          </a:p>
        </p:txBody>
      </p:sp>
    </p:spTree>
    <p:extLst>
      <p:ext uri="{BB962C8B-B14F-4D97-AF65-F5344CB8AC3E}">
        <p14:creationId xmlns:p14="http://schemas.microsoft.com/office/powerpoint/2010/main" val="3450166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671" y="2001320"/>
            <a:ext cx="5553075" cy="41708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05000" y="6051071"/>
            <a:ext cx="131157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RECEIVING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59936" y="1707454"/>
            <a:ext cx="1164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SHIPPING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1905000" y="533401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Flow through Configuration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64870" y="2309463"/>
            <a:ext cx="245932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>
                <a:solidFill>
                  <a:srgbClr val="009900"/>
                </a:solidFill>
              </a:rPr>
              <a:t>All locations on</a:t>
            </a:r>
          </a:p>
          <a:p>
            <a:r>
              <a:rPr lang="en-US" sz="2000" dirty="0">
                <a:solidFill>
                  <a:srgbClr val="009900"/>
                </a:solidFill>
              </a:rPr>
              <a:t>    one side of aisle</a:t>
            </a:r>
          </a:p>
          <a:p>
            <a:r>
              <a:rPr lang="en-US" sz="2000" dirty="0">
                <a:solidFill>
                  <a:srgbClr val="009900"/>
                </a:solidFill>
              </a:rPr>
              <a:t>    are equal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87223" y="3604863"/>
            <a:ext cx="3015569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>
                <a:solidFill>
                  <a:srgbClr val="009900"/>
                </a:solidFill>
              </a:rPr>
              <a:t>What happens if</a:t>
            </a:r>
          </a:p>
          <a:p>
            <a:r>
              <a:rPr lang="en-US" sz="2000" dirty="0">
                <a:solidFill>
                  <a:srgbClr val="009900"/>
                </a:solidFill>
              </a:rPr>
              <a:t>     both shipping &amp;</a:t>
            </a:r>
          </a:p>
          <a:p>
            <a:r>
              <a:rPr lang="en-US" sz="2000" dirty="0">
                <a:solidFill>
                  <a:srgbClr val="009900"/>
                </a:solidFill>
              </a:rPr>
              <a:t>     receiving are moved</a:t>
            </a:r>
          </a:p>
          <a:p>
            <a:r>
              <a:rPr lang="en-US" sz="2000" dirty="0">
                <a:solidFill>
                  <a:srgbClr val="009900"/>
                </a:solidFill>
              </a:rPr>
              <a:t>     to one side?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6096000" y="1905001"/>
            <a:ext cx="228600" cy="259111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8"/>
          <p:cNvSpPr/>
          <p:nvPr/>
        </p:nvSpPr>
        <p:spPr bwMode="auto">
          <a:xfrm>
            <a:off x="6096000" y="6065490"/>
            <a:ext cx="228600" cy="259111"/>
          </a:xfrm>
          <a:prstGeom prst="ellipse">
            <a:avLst/>
          </a:prstGeom>
          <a:solidFill>
            <a:srgbClr val="FF0000"/>
          </a:solidFill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6324600" y="2164112"/>
            <a:ext cx="1543596" cy="202688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2" name="Straight Arrow Connector 11"/>
          <p:cNvCxnSpPr/>
          <p:nvPr/>
        </p:nvCxnSpPr>
        <p:spPr bwMode="auto">
          <a:xfrm flipH="1">
            <a:off x="6400800" y="4191001"/>
            <a:ext cx="1467396" cy="186007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5" name="TextBox 14"/>
          <p:cNvSpPr txBox="1"/>
          <p:nvPr/>
        </p:nvSpPr>
        <p:spPr>
          <a:xfrm>
            <a:off x="7868196" y="5083314"/>
            <a:ext cx="245362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9900"/>
                </a:solidFill>
              </a:rPr>
              <a:t>System….</a:t>
            </a:r>
          </a:p>
          <a:p>
            <a:r>
              <a:rPr lang="en-US" sz="2000" i="1" u="sng" dirty="0">
                <a:solidFill>
                  <a:srgbClr val="FF0000"/>
                </a:solidFill>
              </a:rPr>
              <a:t>STRICTLY WORSE</a:t>
            </a:r>
          </a:p>
        </p:txBody>
      </p:sp>
    </p:spTree>
    <p:extLst>
      <p:ext uri="{BB962C8B-B14F-4D97-AF65-F5344CB8AC3E}">
        <p14:creationId xmlns:p14="http://schemas.microsoft.com/office/powerpoint/2010/main" val="3609604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58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2" grpId="0" animBg="1"/>
      <p:bldP spid="9" grpId="0" animBg="1"/>
      <p:bldP spid="1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5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419" y="2096723"/>
            <a:ext cx="5781675" cy="413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752600" y="6062246"/>
            <a:ext cx="25539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SHIPPING &amp; RECEIVING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905000" y="533401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U-flow Configuration</a:t>
            </a:r>
            <a:endParaRPr lang="en-US" sz="3200" dirty="0">
              <a:solidFill>
                <a:schemeClr val="tx2"/>
              </a:solidFill>
            </a:endParaRPr>
          </a:p>
        </p:txBody>
      </p:sp>
      <p:cxnSp>
        <p:nvCxnSpPr>
          <p:cNvPr id="5" name="Straight Arrow Connector 4"/>
          <p:cNvCxnSpPr/>
          <p:nvPr/>
        </p:nvCxnSpPr>
        <p:spPr bwMode="auto">
          <a:xfrm flipH="1">
            <a:off x="4899734" y="2798655"/>
            <a:ext cx="3177466" cy="3139338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0099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7924800" y="2398545"/>
            <a:ext cx="25539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>
                <a:solidFill>
                  <a:srgbClr val="009900"/>
                </a:solidFill>
              </a:rPr>
              <a:t>Most convenient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24800" y="3068212"/>
            <a:ext cx="25506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dirty="0">
                <a:solidFill>
                  <a:srgbClr val="009900"/>
                </a:solidFill>
              </a:rPr>
              <a:t>Only a few such </a:t>
            </a:r>
          </a:p>
          <a:p>
            <a:r>
              <a:rPr lang="en-US" sz="2000" dirty="0">
                <a:solidFill>
                  <a:srgbClr val="009900"/>
                </a:solidFill>
              </a:rPr>
              <a:t>     locations</a:t>
            </a:r>
          </a:p>
        </p:txBody>
      </p:sp>
      <p:cxnSp>
        <p:nvCxnSpPr>
          <p:cNvPr id="10" name="Straight Arrow Connector 9"/>
          <p:cNvCxnSpPr>
            <a:stCxn id="13" idx="1"/>
          </p:cNvCxnSpPr>
          <p:nvPr/>
        </p:nvCxnSpPr>
        <p:spPr bwMode="auto">
          <a:xfrm flipH="1" flipV="1">
            <a:off x="2057401" y="2488367"/>
            <a:ext cx="5878033" cy="2340779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3" name="TextBox 12"/>
          <p:cNvSpPr txBox="1"/>
          <p:nvPr/>
        </p:nvSpPr>
        <p:spPr>
          <a:xfrm>
            <a:off x="7935433" y="4629090"/>
            <a:ext cx="249780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sz="2000" i="1" u="sng" dirty="0">
                <a:solidFill>
                  <a:srgbClr val="FF0000"/>
                </a:solidFill>
              </a:rPr>
              <a:t>NOT</a:t>
            </a:r>
            <a:r>
              <a:rPr lang="en-US" sz="2000" dirty="0">
                <a:solidFill>
                  <a:srgbClr val="FF0000"/>
                </a:solidFill>
              </a:rPr>
              <a:t> convenient</a:t>
            </a:r>
          </a:p>
        </p:txBody>
      </p:sp>
    </p:spTree>
    <p:extLst>
      <p:ext uri="{BB962C8B-B14F-4D97-AF65-F5344CB8AC3E}">
        <p14:creationId xmlns:p14="http://schemas.microsoft.com/office/powerpoint/2010/main" val="1441000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9" grpId="0"/>
      <p:bldP spid="1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80977" y="1828800"/>
            <a:ext cx="27302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9900"/>
                </a:solidFill>
              </a:rPr>
              <a:t>FLOW THROUGH</a:t>
            </a:r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76200" y="593749"/>
            <a:ext cx="119634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Flow through vs. U-flow Configurations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9600" y="2292003"/>
            <a:ext cx="40479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Shipping &amp; receiving on</a:t>
            </a:r>
          </a:p>
          <a:p>
            <a:r>
              <a:rPr lang="en-US" dirty="0">
                <a:solidFill>
                  <a:srgbClr val="009900"/>
                </a:solidFill>
              </a:rPr>
              <a:t>     opposite sides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3776" y="3079161"/>
            <a:ext cx="40158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Many locations of equal</a:t>
            </a:r>
          </a:p>
          <a:p>
            <a:r>
              <a:rPr lang="en-US" dirty="0">
                <a:solidFill>
                  <a:srgbClr val="009900"/>
                </a:solidFill>
              </a:rPr>
              <a:t>     convenience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3777" y="4343400"/>
            <a:ext cx="46650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Appropriate for high volume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3776" y="3819075"/>
            <a:ext cx="54722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Less interference in movements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04812" y="1752600"/>
            <a:ext cx="14141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>
                <a:solidFill>
                  <a:srgbClr val="0070C0"/>
                </a:solidFill>
              </a:rPr>
              <a:t>U-FLOW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1653" y="2193717"/>
            <a:ext cx="404790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Shipping &amp; receiving on</a:t>
            </a:r>
          </a:p>
          <a:p>
            <a:r>
              <a:rPr lang="en-US" dirty="0">
                <a:solidFill>
                  <a:srgbClr val="0070C0"/>
                </a:solidFill>
              </a:rPr>
              <a:t>     the same side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85829" y="3429000"/>
            <a:ext cx="4891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Makes a few locations </a:t>
            </a:r>
          </a:p>
          <a:p>
            <a:r>
              <a:rPr lang="en-US" dirty="0">
                <a:solidFill>
                  <a:srgbClr val="0070C0"/>
                </a:solidFill>
              </a:rPr>
              <a:t>     VERY convenient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85830" y="4191000"/>
            <a:ext cx="471635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Appropriate when only a few</a:t>
            </a:r>
          </a:p>
          <a:p>
            <a:r>
              <a:rPr lang="en-US" dirty="0">
                <a:solidFill>
                  <a:srgbClr val="0070C0"/>
                </a:solidFill>
              </a:rPr>
              <a:t>     SKUs are high volume, and</a:t>
            </a:r>
          </a:p>
          <a:p>
            <a:r>
              <a:rPr lang="en-US" dirty="0">
                <a:solidFill>
                  <a:srgbClr val="0070C0"/>
                </a:solidFill>
              </a:rPr>
              <a:t>     many slow-moving SKUS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00887" y="2967335"/>
            <a:ext cx="5578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70C0"/>
                </a:solidFill>
              </a:rPr>
              <a:t>Flexibility in shipping &amp; receiving</a:t>
            </a:r>
          </a:p>
        </p:txBody>
      </p:sp>
      <p:pic>
        <p:nvPicPr>
          <p:cNvPr id="23" name="Picture 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4812" y="5667216"/>
            <a:ext cx="1722455" cy="1231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529" y="5377523"/>
            <a:ext cx="1795130" cy="1348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333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  <p:bldP spid="11" grpId="0"/>
      <p:bldP spid="15" grpId="0"/>
      <p:bldP spid="16" grpId="0"/>
      <p:bldP spid="17" grpId="0"/>
      <p:bldP spid="18" grpId="0"/>
      <p:bldP spid="19" grpId="0"/>
      <p:bldP spid="20" grpId="0"/>
      <p:bldP spid="2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762000" y="3733800"/>
            <a:ext cx="8763000" cy="990600"/>
          </a:xfrm>
          <a:prstGeom prst="roundRect">
            <a:avLst/>
          </a:prstGeom>
          <a:solidFill>
            <a:srgbClr val="66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971800" y="914400"/>
            <a:ext cx="52131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Warehouse Layout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838200" y="2217821"/>
            <a:ext cx="8174033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Fundamentals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Location of receiving &amp; shipping</a:t>
            </a:r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r>
              <a:rPr lang="en-US" sz="3600" dirty="0"/>
              <a:t>  Aisle configuration</a:t>
            </a:r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r>
              <a:rPr lang="en-US" sz="3600" dirty="0"/>
              <a:t>  Stack height</a:t>
            </a:r>
          </a:p>
        </p:txBody>
      </p:sp>
    </p:spTree>
    <p:extLst>
      <p:ext uri="{BB962C8B-B14F-4D97-AF65-F5344CB8AC3E}">
        <p14:creationId xmlns:p14="http://schemas.microsoft.com/office/powerpoint/2010/main" val="99156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752601"/>
            <a:ext cx="6781800" cy="3173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905000" y="602160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Cross Aisles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71599" y="5257801"/>
            <a:ext cx="10027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Allows more direct travel between storage locations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89720" y="5715001"/>
            <a:ext cx="10192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Useful for dual-cycle forklift operations (need coordination/IT)</a:t>
            </a:r>
          </a:p>
        </p:txBody>
      </p:sp>
    </p:spTree>
    <p:extLst>
      <p:ext uri="{BB962C8B-B14F-4D97-AF65-F5344CB8AC3E}">
        <p14:creationId xmlns:p14="http://schemas.microsoft.com/office/powerpoint/2010/main" val="1918819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7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3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6025" y="1854696"/>
            <a:ext cx="7143750" cy="3174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905000" y="602160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Angled Aisles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143000" y="5093732"/>
            <a:ext cx="1013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Allows more direct travel between storage and a central location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43000" y="5638800"/>
            <a:ext cx="1013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May reduce travel by up to 20% (</a:t>
            </a:r>
            <a:r>
              <a:rPr lang="en-US" sz="1800" dirty="0" err="1">
                <a:solidFill>
                  <a:srgbClr val="0070C0"/>
                </a:solidFill>
              </a:rPr>
              <a:t>Gue</a:t>
            </a:r>
            <a:r>
              <a:rPr lang="en-US" sz="1800" dirty="0">
                <a:solidFill>
                  <a:srgbClr val="0070C0"/>
                </a:solidFill>
              </a:rPr>
              <a:t> &amp; Miller, 2008</a:t>
            </a:r>
            <a:r>
              <a:rPr lang="en-US" dirty="0">
                <a:solidFill>
                  <a:srgbClr val="0099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37179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8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363" y="1786916"/>
            <a:ext cx="62992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905000" y="533401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Example: Angled Aisles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02180" y="1295401"/>
            <a:ext cx="6118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Generac</a:t>
            </a:r>
            <a:r>
              <a:rPr lang="en-US" dirty="0">
                <a:solidFill>
                  <a:srgbClr val="FF0000"/>
                </a:solidFill>
              </a:rPr>
              <a:t> Power Systems, Whitewater, WI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0800" y="350626"/>
            <a:ext cx="1600200" cy="603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049316" y="6553201"/>
            <a:ext cx="3875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7030A0"/>
                </a:solidFill>
              </a:rPr>
              <a:t>Photo curtsey: Prof. Kevin </a:t>
            </a:r>
            <a:r>
              <a:rPr lang="en-US" sz="1200" i="1" dirty="0" err="1">
                <a:solidFill>
                  <a:srgbClr val="7030A0"/>
                </a:solidFill>
              </a:rPr>
              <a:t>Gue</a:t>
            </a:r>
            <a:r>
              <a:rPr lang="en-US" sz="1200" i="1" dirty="0">
                <a:solidFill>
                  <a:srgbClr val="7030A0"/>
                </a:solidFill>
              </a:rPr>
              <a:t>, Auburn University</a:t>
            </a:r>
          </a:p>
        </p:txBody>
      </p:sp>
    </p:spTree>
    <p:extLst>
      <p:ext uri="{BB962C8B-B14F-4D97-AF65-F5344CB8AC3E}">
        <p14:creationId xmlns:p14="http://schemas.microsoft.com/office/powerpoint/2010/main" val="331309421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200" y="1752600"/>
            <a:ext cx="62992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905000" y="533401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Example: Angled Aisles</a:t>
            </a:r>
            <a:endParaRPr lang="en-US" sz="3200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02180" y="1295401"/>
            <a:ext cx="61180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FF0000"/>
                </a:solidFill>
              </a:rPr>
              <a:t>Generac</a:t>
            </a:r>
            <a:r>
              <a:rPr lang="en-US" dirty="0">
                <a:solidFill>
                  <a:srgbClr val="FF0000"/>
                </a:solidFill>
              </a:rPr>
              <a:t> Power Systems, Whitewater, WI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38591" y="314767"/>
            <a:ext cx="1600200" cy="603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049316" y="6553201"/>
            <a:ext cx="38754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>
                <a:solidFill>
                  <a:srgbClr val="7030A0"/>
                </a:solidFill>
              </a:rPr>
              <a:t>Photo curtsey: Prof. Kevin </a:t>
            </a:r>
            <a:r>
              <a:rPr lang="en-US" sz="1200" i="1" dirty="0" err="1">
                <a:solidFill>
                  <a:srgbClr val="7030A0"/>
                </a:solidFill>
              </a:rPr>
              <a:t>Gue</a:t>
            </a:r>
            <a:r>
              <a:rPr lang="en-US" sz="1200" i="1" dirty="0">
                <a:solidFill>
                  <a:srgbClr val="7030A0"/>
                </a:solidFill>
              </a:rPr>
              <a:t>, Auburn University</a:t>
            </a:r>
          </a:p>
        </p:txBody>
      </p:sp>
    </p:spTree>
    <p:extLst>
      <p:ext uri="{BB962C8B-B14F-4D97-AF65-F5344CB8AC3E}">
        <p14:creationId xmlns:p14="http://schemas.microsoft.com/office/powerpoint/2010/main" val="2752910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762000" y="4648200"/>
            <a:ext cx="8763000" cy="990600"/>
          </a:xfrm>
          <a:prstGeom prst="roundRect">
            <a:avLst/>
          </a:prstGeom>
          <a:solidFill>
            <a:srgbClr val="66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971800" y="914400"/>
            <a:ext cx="52131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Warehouse Layout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838200" y="2217821"/>
            <a:ext cx="8174033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Fundamentals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Location of receiving &amp; shipping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Aisle configuration</a:t>
            </a:r>
          </a:p>
          <a:p>
            <a:pPr>
              <a:buFontTx/>
              <a:buChar char="•"/>
            </a:pPr>
            <a:endParaRPr lang="en-US" sz="2000" dirty="0"/>
          </a:p>
          <a:p>
            <a:pPr>
              <a:buFontTx/>
              <a:buChar char="•"/>
            </a:pPr>
            <a:r>
              <a:rPr lang="en-US" sz="3600" dirty="0"/>
              <a:t>  Stack height</a:t>
            </a:r>
          </a:p>
        </p:txBody>
      </p:sp>
    </p:spTree>
    <p:extLst>
      <p:ext uri="{BB962C8B-B14F-4D97-AF65-F5344CB8AC3E}">
        <p14:creationId xmlns:p14="http://schemas.microsoft.com/office/powerpoint/2010/main" val="107647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905000" y="602160"/>
            <a:ext cx="83058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400" dirty="0">
                <a:solidFill>
                  <a:schemeClr val="tx2"/>
                </a:solidFill>
              </a:rPr>
              <a:t>Stack Height</a:t>
            </a:r>
            <a:endParaRPr lang="en-US" sz="3200" dirty="0">
              <a:solidFill>
                <a:schemeClr val="tx2"/>
              </a:solidFill>
            </a:endParaRPr>
          </a:p>
        </p:txBody>
      </p:sp>
      <p:pic>
        <p:nvPicPr>
          <p:cNvPr id="6" name="Picture 1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08" t="5409" r="74040" b="13206"/>
          <a:stretch/>
        </p:blipFill>
        <p:spPr bwMode="auto">
          <a:xfrm>
            <a:off x="9408695" y="1792705"/>
            <a:ext cx="2021305" cy="4042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802103" y="2288738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Creates additional pallet positions </a:t>
            </a:r>
          </a:p>
          <a:p>
            <a:r>
              <a:rPr lang="en-US" dirty="0">
                <a:solidFill>
                  <a:srgbClr val="009900"/>
                </a:solidFill>
              </a:rPr>
              <a:t>    (opportunity for additional revenue)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02103" y="1793209"/>
            <a:ext cx="10567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PROS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2103" y="3210341"/>
            <a:ext cx="6248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009900"/>
                </a:solidFill>
              </a:rPr>
              <a:t>Might reduce labor cost (easy storage &amp; retrieval)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2103" y="4658141"/>
            <a:ext cx="6589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Need to justify investment in pallet racks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2104" y="4162612"/>
            <a:ext cx="10743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CONS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2104" y="5184338"/>
            <a:ext cx="6589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Hard for fragile SKUs, uneven surface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2105" y="5710535"/>
            <a:ext cx="65892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en-US" dirty="0">
                <a:solidFill>
                  <a:srgbClr val="FF0000"/>
                </a:solidFill>
              </a:rPr>
              <a:t>Constraint: building/ceiling height</a:t>
            </a:r>
          </a:p>
        </p:txBody>
      </p:sp>
    </p:spTree>
    <p:extLst>
      <p:ext uri="{BB962C8B-B14F-4D97-AF65-F5344CB8AC3E}">
        <p14:creationId xmlns:p14="http://schemas.microsoft.com/office/powerpoint/2010/main" val="630467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3" grpId="0"/>
      <p:bldP spid="1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ext Box 2"/>
          <p:cNvSpPr txBox="1">
            <a:spLocks noChangeArrowheads="1"/>
          </p:cNvSpPr>
          <p:nvPr/>
        </p:nvSpPr>
        <p:spPr bwMode="auto">
          <a:xfrm>
            <a:off x="2971800" y="914400"/>
            <a:ext cx="521315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Warehouse Layout</a:t>
            </a:r>
          </a:p>
        </p:txBody>
      </p:sp>
      <p:sp>
        <p:nvSpPr>
          <p:cNvPr id="23555" name="Text Box 3"/>
          <p:cNvSpPr txBox="1">
            <a:spLocks noChangeArrowheads="1"/>
          </p:cNvSpPr>
          <p:nvPr/>
        </p:nvSpPr>
        <p:spPr bwMode="auto">
          <a:xfrm>
            <a:off x="838200" y="2217821"/>
            <a:ext cx="8174033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Fundamentals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Location of receiving &amp; shipping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Aisle configuration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endParaRPr lang="en-US" sz="2000" dirty="0">
              <a:solidFill>
                <a:schemeClr val="bg1">
                  <a:lumMod val="65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Stack height</a:t>
            </a:r>
          </a:p>
        </p:txBody>
      </p:sp>
    </p:spTree>
    <p:extLst>
      <p:ext uri="{BB962C8B-B14F-4D97-AF65-F5344CB8AC3E}">
        <p14:creationId xmlns:p14="http://schemas.microsoft.com/office/powerpoint/2010/main" val="33568655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0" y="7620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62000" y="1905000"/>
            <a:ext cx="9349034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SC Inventory Computations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Risk Pooling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Intro to Warehousing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Warehouse Technology</a:t>
            </a:r>
          </a:p>
          <a:p>
            <a:pPr>
              <a:buFontTx/>
              <a:buChar char="•"/>
            </a:pPr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Intro to transportation (time permitting)</a:t>
            </a:r>
          </a:p>
          <a:p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Summary </a:t>
            </a:r>
          </a:p>
        </p:txBody>
      </p:sp>
    </p:spTree>
    <p:extLst>
      <p:ext uri="{BB962C8B-B14F-4D97-AF65-F5344CB8AC3E}">
        <p14:creationId xmlns:p14="http://schemas.microsoft.com/office/powerpoint/2010/main" val="263077029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1295400" y="2667000"/>
            <a:ext cx="8763000" cy="990600"/>
          </a:xfrm>
          <a:prstGeom prst="roundRect">
            <a:avLst/>
          </a:prstGeom>
          <a:solidFill>
            <a:srgbClr val="66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590800" y="990600"/>
            <a:ext cx="648895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Warehouse Technology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676400" y="2514600"/>
            <a:ext cx="6096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4000" dirty="0"/>
              <a:t>Bar Codes</a:t>
            </a:r>
          </a:p>
          <a:p>
            <a:pPr>
              <a:defRPr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4000" dirty="0"/>
              <a:t>RFID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8984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81200" y="884238"/>
            <a:ext cx="8229600" cy="86836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</a:rPr>
              <a:t>Barcode: How it Works</a:t>
            </a:r>
          </a:p>
        </p:txBody>
      </p:sp>
      <p:sp>
        <p:nvSpPr>
          <p:cNvPr id="160563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47700" y="2057400"/>
            <a:ext cx="10896600" cy="43434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Input device (scanner) converts light energy to electrical energy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/>
              <a:t>High wattage light bulbs initially used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/>
              <a:t>Lasers are now the norm</a:t>
            </a:r>
          </a:p>
          <a:p>
            <a:pPr lvl="1" eaLnBrk="1" hangingPunct="1">
              <a:lnSpc>
                <a:spcPct val="90000"/>
              </a:lnSpc>
            </a:pPr>
            <a:endParaRPr lang="en-US" sz="1600" b="1" dirty="0"/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Decoder converts electronic signal into data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dirty="0"/>
              <a:t>Automatically differentiates between barcode types</a:t>
            </a:r>
          </a:p>
          <a:p>
            <a:pPr lvl="1" eaLnBrk="1" hangingPunct="1">
              <a:lnSpc>
                <a:spcPct val="90000"/>
              </a:lnSpc>
            </a:pPr>
            <a:endParaRPr lang="en-US" sz="1600" b="1" dirty="0"/>
          </a:p>
          <a:p>
            <a:pPr eaLnBrk="1" hangingPunct="1">
              <a:lnSpc>
                <a:spcPct val="9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Computer system retrieves product information from database</a:t>
            </a:r>
          </a:p>
        </p:txBody>
      </p:sp>
    </p:spTree>
    <p:extLst>
      <p:ext uri="{BB962C8B-B14F-4D97-AF65-F5344CB8AC3E}">
        <p14:creationId xmlns:p14="http://schemas.microsoft.com/office/powerpoint/2010/main" val="397647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3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563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563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56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56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05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056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5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56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05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05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5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05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056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5635" grpId="0" build="p" bldLvl="5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05000" y="579438"/>
            <a:ext cx="8229600" cy="86836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>
                <a:solidFill>
                  <a:srgbClr val="0000CC"/>
                </a:solidFill>
              </a:rPr>
              <a:t>How It Works</a:t>
            </a:r>
          </a:p>
        </p:txBody>
      </p:sp>
      <p:sp>
        <p:nvSpPr>
          <p:cNvPr id="1607683" name="Rectangle 3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762000" y="4311465"/>
            <a:ext cx="9982200" cy="231616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sz="2400" b="1" dirty="0">
                <a:solidFill>
                  <a:srgbClr val="009900"/>
                </a:solidFill>
              </a:rPr>
              <a:t>Left, right, center guard bars align and verify signal</a:t>
            </a:r>
          </a:p>
          <a:p>
            <a:pPr eaLnBrk="1" hangingPunct="1"/>
            <a:r>
              <a:rPr lang="en-US" sz="2400" b="1" dirty="0">
                <a:solidFill>
                  <a:srgbClr val="009900"/>
                </a:solidFill>
              </a:rPr>
              <a:t>Leftmost number is Universal Product Code (UPC) type</a:t>
            </a:r>
          </a:p>
          <a:p>
            <a:pPr eaLnBrk="1" hangingPunct="1"/>
            <a:r>
              <a:rPr lang="en-US" sz="2400" b="1" dirty="0">
                <a:solidFill>
                  <a:srgbClr val="009900"/>
                </a:solidFill>
              </a:rPr>
              <a:t>Next five digits represent manufacturer code</a:t>
            </a:r>
          </a:p>
          <a:p>
            <a:pPr eaLnBrk="1" hangingPunct="1"/>
            <a:r>
              <a:rPr lang="en-US" sz="2400" b="1" dirty="0">
                <a:solidFill>
                  <a:srgbClr val="009900"/>
                </a:solidFill>
              </a:rPr>
              <a:t>Followed by five digit product code</a:t>
            </a:r>
          </a:p>
          <a:p>
            <a:pPr eaLnBrk="1" hangingPunct="1"/>
            <a:r>
              <a:rPr lang="en-US" sz="2400" b="1" dirty="0">
                <a:solidFill>
                  <a:srgbClr val="009900"/>
                </a:solidFill>
              </a:rPr>
              <a:t>Final digit is an integrity check</a:t>
            </a:r>
          </a:p>
        </p:txBody>
      </p:sp>
      <p:pic>
        <p:nvPicPr>
          <p:cNvPr id="160768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1666876"/>
            <a:ext cx="70104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80091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7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7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68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768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768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76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0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076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76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0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07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0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07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683" grpId="0" build="p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68639" y="4648200"/>
            <a:ext cx="9746961" cy="1769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</a:rPr>
              <a:t>4. Add this sum to the value in step 2.</a:t>
            </a:r>
            <a:br>
              <a:rPr lang="en-US" sz="2000" dirty="0">
                <a:solidFill>
                  <a:srgbClr val="008000"/>
                </a:solidFill>
              </a:rPr>
            </a:br>
            <a:r>
              <a:rPr lang="en-US" sz="2000" dirty="0">
                <a:solidFill>
                  <a:srgbClr val="008000"/>
                </a:solidFill>
              </a:rPr>
              <a:t>             </a:t>
            </a:r>
            <a:r>
              <a:rPr lang="en-US" sz="2000" dirty="0">
                <a:solidFill>
                  <a:srgbClr val="C00000"/>
                </a:solidFill>
              </a:rPr>
              <a:t>96 + 11 = 107 </a:t>
            </a:r>
          </a:p>
          <a:p>
            <a:endParaRPr lang="en-US" sz="900" dirty="0">
              <a:solidFill>
                <a:srgbClr val="008000"/>
              </a:solidFill>
            </a:endParaRPr>
          </a:p>
          <a:p>
            <a:r>
              <a:rPr lang="en-US" sz="2000" dirty="0">
                <a:solidFill>
                  <a:srgbClr val="008000"/>
                </a:solidFill>
              </a:rPr>
              <a:t>5. Take the number in Step 4. To create the check digit, determine the number </a:t>
            </a:r>
          </a:p>
          <a:p>
            <a:r>
              <a:rPr lang="en-US" sz="2000" dirty="0">
                <a:solidFill>
                  <a:srgbClr val="008000"/>
                </a:solidFill>
              </a:rPr>
              <a:t>     that, when added to the number in step 4, is a multiple of 10.</a:t>
            </a:r>
            <a:br>
              <a:rPr lang="en-US" sz="2000" dirty="0">
                <a:solidFill>
                  <a:srgbClr val="008000"/>
                </a:solidFill>
              </a:rPr>
            </a:br>
            <a:r>
              <a:rPr lang="en-US" sz="2000" dirty="0">
                <a:solidFill>
                  <a:srgbClr val="008000"/>
                </a:solidFill>
              </a:rPr>
              <a:t>    </a:t>
            </a:r>
            <a:r>
              <a:rPr lang="en-US" sz="2000" dirty="0">
                <a:solidFill>
                  <a:srgbClr val="C00000"/>
                </a:solidFill>
              </a:rPr>
              <a:t>107 + 3 = 110.</a:t>
            </a:r>
            <a:r>
              <a:rPr lang="en-US" sz="2000" dirty="0">
                <a:solidFill>
                  <a:srgbClr val="008000"/>
                </a:solidFill>
              </a:rPr>
              <a:t> The check digit is therefore </a:t>
            </a:r>
            <a:r>
              <a:rPr lang="en-US" sz="2000" dirty="0">
                <a:solidFill>
                  <a:srgbClr val="C00000"/>
                </a:solidFill>
              </a:rPr>
              <a:t>3</a:t>
            </a:r>
            <a:r>
              <a:rPr lang="en-US" sz="2000" dirty="0">
                <a:solidFill>
                  <a:srgbClr val="008000"/>
                </a:solidFill>
              </a:rPr>
              <a:t>. </a:t>
            </a: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905000" y="579438"/>
            <a:ext cx="8229600" cy="86836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Integrity Check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2000" y="1676401"/>
            <a:ext cx="670560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defRPr/>
            </a:pPr>
            <a:r>
              <a:rPr lang="en-US" sz="2000" dirty="0">
                <a:solidFill>
                  <a:srgbClr val="008000"/>
                </a:solidFill>
              </a:rPr>
              <a:t>1. Add together the value of all of the digits </a:t>
            </a:r>
          </a:p>
          <a:p>
            <a:pPr marL="228600" indent="-228600">
              <a:defRPr/>
            </a:pPr>
            <a:r>
              <a:rPr lang="en-US" sz="2000" dirty="0">
                <a:solidFill>
                  <a:srgbClr val="008000"/>
                </a:solidFill>
              </a:rPr>
              <a:t>   in odd positions (digits 1, 3, 5, 7, 9 and 11).</a:t>
            </a:r>
            <a:br>
              <a:rPr lang="en-US" sz="2000" dirty="0">
                <a:solidFill>
                  <a:srgbClr val="008000"/>
                </a:solidFill>
              </a:rPr>
            </a:br>
            <a:r>
              <a:rPr lang="en-US" sz="2000" dirty="0">
                <a:solidFill>
                  <a:srgbClr val="008000"/>
                </a:solidFill>
              </a:rPr>
              <a:t>          </a:t>
            </a:r>
            <a:r>
              <a:rPr lang="en-US" sz="2000" dirty="0">
                <a:solidFill>
                  <a:srgbClr val="C00000"/>
                </a:solidFill>
              </a:rPr>
              <a:t>6 + 9 + 8 + 0 + 0 + 9 = 32 </a:t>
            </a:r>
          </a:p>
          <a:p>
            <a:pPr marL="228600" indent="-228600">
              <a:defRPr/>
            </a:pPr>
            <a:endParaRPr lang="en-US" sz="900" dirty="0">
              <a:solidFill>
                <a:srgbClr val="008000"/>
              </a:solidFill>
            </a:endParaRPr>
          </a:p>
          <a:p>
            <a:pPr marL="228600" indent="-228600">
              <a:defRPr/>
            </a:pPr>
            <a:r>
              <a:rPr lang="en-US" sz="2000" dirty="0">
                <a:solidFill>
                  <a:srgbClr val="008000"/>
                </a:solidFill>
              </a:rPr>
              <a:t>2. Multiply that number by 3.</a:t>
            </a:r>
            <a:br>
              <a:rPr lang="en-US" sz="2000" dirty="0">
                <a:solidFill>
                  <a:srgbClr val="008000"/>
                </a:solidFill>
              </a:rPr>
            </a:br>
            <a:r>
              <a:rPr lang="en-US" sz="2000" dirty="0">
                <a:solidFill>
                  <a:srgbClr val="008000"/>
                </a:solidFill>
              </a:rPr>
              <a:t>          </a:t>
            </a:r>
            <a:r>
              <a:rPr lang="en-US" sz="2000" dirty="0">
                <a:solidFill>
                  <a:srgbClr val="C00000"/>
                </a:solidFill>
              </a:rPr>
              <a:t>32 * 3 = 96 </a:t>
            </a:r>
          </a:p>
          <a:p>
            <a:pPr marL="228600" indent="-228600">
              <a:defRPr/>
            </a:pPr>
            <a:endParaRPr lang="en-US" sz="900" dirty="0">
              <a:solidFill>
                <a:srgbClr val="00800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008000"/>
                </a:solidFill>
              </a:rPr>
              <a:t>3. Add together the value of all of the digits </a:t>
            </a:r>
          </a:p>
          <a:p>
            <a:pPr>
              <a:defRPr/>
            </a:pPr>
            <a:r>
              <a:rPr lang="en-US" sz="2000" dirty="0">
                <a:solidFill>
                  <a:srgbClr val="008000"/>
                </a:solidFill>
              </a:rPr>
              <a:t>   in even positions (digits 2, 4, 6, 8 and 10).</a:t>
            </a:r>
            <a:br>
              <a:rPr lang="en-US" sz="2000" dirty="0">
                <a:solidFill>
                  <a:srgbClr val="008000"/>
                </a:solidFill>
              </a:rPr>
            </a:br>
            <a:r>
              <a:rPr lang="en-US" sz="2000" dirty="0">
                <a:solidFill>
                  <a:srgbClr val="008000"/>
                </a:solidFill>
              </a:rPr>
              <a:t>             </a:t>
            </a:r>
            <a:r>
              <a:rPr lang="en-US" sz="2000" dirty="0">
                <a:solidFill>
                  <a:srgbClr val="C00000"/>
                </a:solidFill>
              </a:rPr>
              <a:t>3 + 3 + 2 + 0 + 3 = 11 </a:t>
            </a:r>
          </a:p>
        </p:txBody>
      </p:sp>
      <p:pic>
        <p:nvPicPr>
          <p:cNvPr id="9221" name="Picture 3" descr="C:\Documents and Settings\mallik\Desktop\barcode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12088" y="2209800"/>
            <a:ext cx="3998912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802471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05000" y="609600"/>
            <a:ext cx="8229600" cy="8382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</a:rPr>
              <a:t>Business Issues</a:t>
            </a:r>
          </a:p>
        </p:txBody>
      </p:sp>
      <p:sp>
        <p:nvSpPr>
          <p:cNvPr id="1608707" name="Rectangle 3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609600" y="1828800"/>
            <a:ext cx="5334000" cy="29718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u="sng" dirty="0">
                <a:solidFill>
                  <a:srgbClr val="008000"/>
                </a:solidFill>
              </a:rPr>
              <a:t>Advantages</a:t>
            </a:r>
            <a:endParaRPr lang="en-US" sz="2400" b="1" dirty="0">
              <a:solidFill>
                <a:srgbClr val="008000"/>
              </a:solidFill>
            </a:endParaRPr>
          </a:p>
          <a:p>
            <a:pPr eaLnBrk="1" hangingPunct="1"/>
            <a:r>
              <a:rPr lang="en-US" sz="2400" b="1" dirty="0">
                <a:solidFill>
                  <a:srgbClr val="008000"/>
                </a:solidFill>
              </a:rPr>
              <a:t>Cost effective</a:t>
            </a:r>
          </a:p>
          <a:p>
            <a:pPr eaLnBrk="1" hangingPunct="1"/>
            <a:r>
              <a:rPr lang="en-US" sz="2400" b="1" dirty="0">
                <a:solidFill>
                  <a:srgbClr val="008000"/>
                </a:solidFill>
              </a:rPr>
              <a:t>Infrastructure already in place within most industries</a:t>
            </a:r>
          </a:p>
          <a:p>
            <a:pPr eaLnBrk="1" hangingPunct="1"/>
            <a:r>
              <a:rPr lang="en-US" sz="2400" b="1" dirty="0">
                <a:solidFill>
                  <a:srgbClr val="008000"/>
                </a:solidFill>
              </a:rPr>
              <a:t>Established technological standards</a:t>
            </a:r>
          </a:p>
          <a:p>
            <a:pPr eaLnBrk="1" hangingPunct="1"/>
            <a:r>
              <a:rPr lang="en-US" sz="2400" b="1" dirty="0">
                <a:solidFill>
                  <a:srgbClr val="008000"/>
                </a:solidFill>
              </a:rPr>
              <a:t>Still effective in most industries</a:t>
            </a:r>
          </a:p>
        </p:txBody>
      </p:sp>
      <p:sp>
        <p:nvSpPr>
          <p:cNvPr id="1608708" name="Rectangle 4"/>
          <p:cNvSpPr>
            <a:spLocks noGrp="1" noChangeArrowheads="1"/>
          </p:cNvSpPr>
          <p:nvPr>
            <p:ph type="body" sz="half" idx="4294967295"/>
          </p:nvPr>
        </p:nvSpPr>
        <p:spPr bwMode="auto">
          <a:xfrm>
            <a:off x="6553200" y="1821248"/>
            <a:ext cx="4724400" cy="1858963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sz="2400" b="1" u="sng" dirty="0">
                <a:solidFill>
                  <a:srgbClr val="FF0000"/>
                </a:solidFill>
              </a:rPr>
              <a:t>Disadvantages</a:t>
            </a:r>
            <a:endParaRPr lang="en-US" sz="2400" b="1" dirty="0">
              <a:solidFill>
                <a:srgbClr val="FF0000"/>
              </a:solidFill>
            </a:endParaRPr>
          </a:p>
          <a:p>
            <a:pPr eaLnBrk="1" hangingPunct="1"/>
            <a:r>
              <a:rPr lang="en-US" sz="2400" b="1" dirty="0">
                <a:solidFill>
                  <a:srgbClr val="FF0000"/>
                </a:solidFill>
              </a:rPr>
              <a:t>No inventory tracking</a:t>
            </a:r>
          </a:p>
          <a:p>
            <a:pPr eaLnBrk="1" hangingPunct="1"/>
            <a:r>
              <a:rPr lang="en-US" sz="2400" b="1" dirty="0">
                <a:solidFill>
                  <a:srgbClr val="FF0000"/>
                </a:solidFill>
              </a:rPr>
              <a:t>Read-only</a:t>
            </a:r>
          </a:p>
          <a:p>
            <a:pPr eaLnBrk="1" hangingPunct="1"/>
            <a:r>
              <a:rPr lang="en-US" sz="2400" b="1" dirty="0">
                <a:solidFill>
                  <a:srgbClr val="FF0000"/>
                </a:solidFill>
              </a:rPr>
              <a:t>Labor costs for scanning</a:t>
            </a:r>
          </a:p>
        </p:txBody>
      </p:sp>
      <p:sp>
        <p:nvSpPr>
          <p:cNvPr id="1608709" name="Text Box 5"/>
          <p:cNvSpPr txBox="1">
            <a:spLocks noChangeArrowheads="1"/>
          </p:cNvSpPr>
          <p:nvPr/>
        </p:nvSpPr>
        <p:spPr bwMode="auto">
          <a:xfrm>
            <a:off x="1524000" y="5257800"/>
            <a:ext cx="701987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 dirty="0">
                <a:solidFill>
                  <a:srgbClr val="990099"/>
                </a:solidFill>
              </a:rPr>
              <a:t>Impact (Source: PWC Research, 2002)</a:t>
            </a:r>
          </a:p>
          <a:p>
            <a:pPr>
              <a:buFontTx/>
              <a:buChar char="•"/>
            </a:pPr>
            <a:r>
              <a:rPr lang="en-US" b="0" dirty="0"/>
              <a:t>  Prices would have risen twice as fast</a:t>
            </a:r>
          </a:p>
          <a:p>
            <a:pPr>
              <a:buFontTx/>
              <a:buChar char="•"/>
            </a:pPr>
            <a:r>
              <a:rPr lang="en-US" b="0" dirty="0"/>
              <a:t>  Savings are 45 times larger than initially thought</a:t>
            </a:r>
          </a:p>
        </p:txBody>
      </p:sp>
      <p:pic>
        <p:nvPicPr>
          <p:cNvPr id="160871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0" y="4937219"/>
            <a:ext cx="2828925" cy="135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08711" name="AutoShape 7"/>
          <p:cNvSpPr>
            <a:spLocks noChangeArrowheads="1"/>
          </p:cNvSpPr>
          <p:nvPr/>
        </p:nvSpPr>
        <p:spPr bwMode="auto">
          <a:xfrm>
            <a:off x="9152965" y="3794219"/>
            <a:ext cx="2743200" cy="1143000"/>
          </a:xfrm>
          <a:prstGeom prst="horizontalScroll">
            <a:avLst>
              <a:gd name="adj" fmla="val 12500"/>
            </a:avLst>
          </a:prstGeom>
          <a:solidFill>
            <a:srgbClr val="0099CC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1600" dirty="0">
                <a:solidFill>
                  <a:schemeClr val="bg1"/>
                </a:solidFill>
              </a:rPr>
              <a:t>What is the </a:t>
            </a:r>
            <a:r>
              <a:rPr lang="en-US" sz="1600" i="1" u="sng" dirty="0">
                <a:solidFill>
                  <a:schemeClr val="bg1"/>
                </a:solidFill>
              </a:rPr>
              <a:t>first</a:t>
            </a:r>
            <a:r>
              <a:rPr lang="en-US" sz="1600" dirty="0">
                <a:solidFill>
                  <a:schemeClr val="bg1"/>
                </a:solidFill>
              </a:rPr>
              <a:t> product </a:t>
            </a:r>
          </a:p>
          <a:p>
            <a:pPr algn="ctr"/>
            <a:r>
              <a:rPr lang="en-US" sz="1600" dirty="0">
                <a:solidFill>
                  <a:schemeClr val="bg1"/>
                </a:solidFill>
              </a:rPr>
              <a:t>sold with bar code?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9144000" y="6096000"/>
            <a:ext cx="18814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June 1974, Troy, OH</a:t>
            </a:r>
          </a:p>
        </p:txBody>
      </p:sp>
    </p:spTree>
    <p:extLst>
      <p:ext uri="{BB962C8B-B14F-4D97-AF65-F5344CB8AC3E}">
        <p14:creationId xmlns:p14="http://schemas.microsoft.com/office/powerpoint/2010/main" val="1303966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08707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08707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0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087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0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087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0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087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0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087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0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087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08708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08708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08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087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08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0870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087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0870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087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0870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08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087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08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0870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608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60870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2000"/>
                                        <p:tgtEl>
                                          <p:spTgt spid="1608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6" dur="3000"/>
                                        <p:tgtEl>
                                          <p:spTgt spid="1608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8707" grpId="0" build="p" bldLvl="5" animBg="1"/>
      <p:bldP spid="1608708" grpId="0" build="p" bldLvl="5" animBg="1"/>
      <p:bldP spid="1608709" grpId="0" build="p"/>
      <p:bldP spid="1608711" grpId="0" animBg="1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 bwMode="auto">
          <a:xfrm>
            <a:off x="1295400" y="3733800"/>
            <a:ext cx="8763000" cy="990600"/>
          </a:xfrm>
          <a:prstGeom prst="roundRect">
            <a:avLst/>
          </a:prstGeom>
          <a:solidFill>
            <a:srgbClr val="66FF66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/>
            <a:lightRig rig="threePt" dir="t"/>
          </a:scene3d>
          <a:sp3d>
            <a:bevelT prst="slope"/>
          </a:sp3d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590800" y="990600"/>
            <a:ext cx="648895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Warehouse Technology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676400" y="2514600"/>
            <a:ext cx="6096000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Bar Codes</a:t>
            </a:r>
          </a:p>
          <a:p>
            <a:pPr>
              <a:defRPr/>
            </a:pPr>
            <a:endParaRPr lang="en-US" sz="2800" dirty="0"/>
          </a:p>
          <a:p>
            <a:pPr marL="571500" indent="-571500">
              <a:buFont typeface="Arial" panose="020B0604020202020204" pitchFamily="34" charset="0"/>
              <a:buChar char="•"/>
              <a:defRPr/>
            </a:pPr>
            <a:r>
              <a:rPr lang="en-US" sz="4000" dirty="0"/>
              <a:t>RFID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036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81200" y="609600"/>
            <a:ext cx="8229600" cy="11430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b="1" dirty="0">
                <a:solidFill>
                  <a:srgbClr val="0000CC"/>
                </a:solidFill>
                <a:ea typeface="굴림"/>
                <a:cs typeface="굴림"/>
              </a:rPr>
              <a:t>What is RFID?</a:t>
            </a:r>
          </a:p>
        </p:txBody>
      </p:sp>
      <p:pic>
        <p:nvPicPr>
          <p:cNvPr id="1611779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743200" y="1447801"/>
            <a:ext cx="6858000" cy="51070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993333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611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81200" y="533401"/>
            <a:ext cx="8229600" cy="944563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b="1" dirty="0">
                <a:solidFill>
                  <a:srgbClr val="0000CC"/>
                </a:solidFill>
                <a:ea typeface="굴림"/>
                <a:cs typeface="굴림"/>
              </a:rPr>
              <a:t>RFID vs. Barcode</a:t>
            </a:r>
          </a:p>
        </p:txBody>
      </p:sp>
      <p:graphicFrame>
        <p:nvGraphicFramePr>
          <p:cNvPr id="1614851" name="Group 3"/>
          <p:cNvGraphicFramePr>
            <a:graphicFrameLocks noGrp="1"/>
          </p:cNvGraphicFramePr>
          <p:nvPr>
            <p:extLst/>
          </p:nvPr>
        </p:nvGraphicFramePr>
        <p:xfrm>
          <a:off x="838200" y="2204083"/>
          <a:ext cx="10668000" cy="4425317"/>
        </p:xfrm>
        <a:graphic>
          <a:graphicData uri="http://schemas.openxmlformats.org/drawingml/2006/table">
            <a:tbl>
              <a:tblPr/>
              <a:tblGrid>
                <a:gridCol w="533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99CC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Barcode Labels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0099CC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RFID Tags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Limited read range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Longer read range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A line of sight required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No line of sight required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Limited and static data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More and changeable data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Low operational awareness &amp; supply chain visibility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High operational awareness &amp; supply chain visibility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29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Work with virtually all products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Physical limitation (metals and liquids)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461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Simple to apply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Complex to implement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445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Inexpensive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Expensive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15392" name="Picture 32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10800000" flipH="1" flipV="1">
            <a:off x="797859" y="1423595"/>
            <a:ext cx="1219200" cy="72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93" name="Picture 3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591800" y="1353183"/>
            <a:ext cx="990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08376949"/>
      </p:ext>
    </p:extLst>
  </p:cSld>
  <p:clrMapOvr>
    <a:masterClrMapping/>
  </p:clrMapOvr>
  <p:transition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828800" y="579438"/>
            <a:ext cx="8229600" cy="86836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b="1" dirty="0">
                <a:solidFill>
                  <a:srgbClr val="0000CC"/>
                </a:solidFill>
              </a:rPr>
              <a:t>RFID Benefits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609600" y="2514600"/>
            <a:ext cx="4572022" cy="3736489"/>
            <a:chOff x="839" y="981"/>
            <a:chExt cx="3479" cy="2779"/>
          </a:xfrm>
        </p:grpSpPr>
        <p:grpSp>
          <p:nvGrpSpPr>
            <p:cNvPr id="3" name="Group 4"/>
            <p:cNvGrpSpPr>
              <a:grpSpLocks/>
            </p:cNvGrpSpPr>
            <p:nvPr/>
          </p:nvGrpSpPr>
          <p:grpSpPr bwMode="auto">
            <a:xfrm>
              <a:off x="3152" y="1616"/>
              <a:ext cx="1166" cy="1286"/>
              <a:chOff x="2108" y="1933"/>
              <a:chExt cx="1166" cy="1286"/>
            </a:xfrm>
          </p:grpSpPr>
          <p:sp>
            <p:nvSpPr>
              <p:cNvPr id="19473" name="Text Box 5"/>
              <p:cNvSpPr txBox="1">
                <a:spLocks noChangeArrowheads="1"/>
              </p:cNvSpPr>
              <p:nvPr/>
            </p:nvSpPr>
            <p:spPr bwMode="auto">
              <a:xfrm>
                <a:off x="2108" y="2750"/>
                <a:ext cx="1166" cy="4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kumimoji="1" lang="en-US" sz="1400" dirty="0">
                    <a:ea typeface="PMingLiU" pitchFamily="18" charset="-120"/>
                  </a:rPr>
                  <a:t>Distribution</a:t>
                </a:r>
              </a:p>
              <a:p>
                <a:pPr algn="ctr">
                  <a:spcBef>
                    <a:spcPct val="50000"/>
                  </a:spcBef>
                </a:pPr>
                <a:r>
                  <a:rPr kumimoji="1" lang="en-US" sz="1400" dirty="0">
                    <a:ea typeface="PMingLiU" pitchFamily="18" charset="-120"/>
                  </a:rPr>
                  <a:t>Center</a:t>
                </a:r>
              </a:p>
            </p:txBody>
          </p:sp>
          <p:pic>
            <p:nvPicPr>
              <p:cNvPr id="19474" name="Picture 6" descr="j018742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472" y="1933"/>
                <a:ext cx="744" cy="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4" name="Group 7"/>
            <p:cNvGrpSpPr>
              <a:grpSpLocks/>
            </p:cNvGrpSpPr>
            <p:nvPr/>
          </p:nvGrpSpPr>
          <p:grpSpPr bwMode="auto">
            <a:xfrm>
              <a:off x="839" y="1616"/>
              <a:ext cx="757" cy="1091"/>
              <a:chOff x="748" y="1933"/>
              <a:chExt cx="757" cy="1091"/>
            </a:xfrm>
          </p:grpSpPr>
          <p:sp>
            <p:nvSpPr>
              <p:cNvPr id="19471" name="Text Box 8"/>
              <p:cNvSpPr txBox="1">
                <a:spLocks noChangeArrowheads="1"/>
              </p:cNvSpPr>
              <p:nvPr/>
            </p:nvSpPr>
            <p:spPr bwMode="auto">
              <a:xfrm>
                <a:off x="793" y="2795"/>
                <a:ext cx="681" cy="2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sz="1400">
                    <a:ea typeface="PMingLiU" pitchFamily="18" charset="-120"/>
                  </a:rPr>
                  <a:t>Supplier</a:t>
                </a:r>
              </a:p>
            </p:txBody>
          </p:sp>
          <p:pic>
            <p:nvPicPr>
              <p:cNvPr id="19472" name="Picture 9" descr="j02333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48" y="1933"/>
                <a:ext cx="757" cy="77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" name="Group 10"/>
            <p:cNvGrpSpPr>
              <a:grpSpLocks/>
            </p:cNvGrpSpPr>
            <p:nvPr/>
          </p:nvGrpSpPr>
          <p:grpSpPr bwMode="auto">
            <a:xfrm>
              <a:off x="2173" y="2750"/>
              <a:ext cx="1044" cy="1010"/>
              <a:chOff x="3897" y="1979"/>
              <a:chExt cx="1044" cy="1010"/>
            </a:xfrm>
          </p:grpSpPr>
          <p:sp>
            <p:nvSpPr>
              <p:cNvPr id="19469" name="Text Box 11"/>
              <p:cNvSpPr txBox="1">
                <a:spLocks noChangeArrowheads="1"/>
              </p:cNvSpPr>
              <p:nvPr/>
            </p:nvSpPr>
            <p:spPr bwMode="auto">
              <a:xfrm>
                <a:off x="3897" y="2760"/>
                <a:ext cx="1044" cy="2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sz="1400" dirty="0">
                    <a:ea typeface="PMingLiU" pitchFamily="18" charset="-120"/>
                  </a:rPr>
                  <a:t>Retail Store</a:t>
                </a:r>
              </a:p>
            </p:txBody>
          </p:sp>
          <p:pic>
            <p:nvPicPr>
              <p:cNvPr id="19470" name="Picture 12" descr="j022201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969" y="1979"/>
                <a:ext cx="677" cy="68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sp>
          <p:nvSpPr>
            <p:cNvPr id="19464" name="Text Box 13"/>
            <p:cNvSpPr txBox="1">
              <a:spLocks noChangeArrowheads="1"/>
            </p:cNvSpPr>
            <p:nvPr/>
          </p:nvSpPr>
          <p:spPr bwMode="auto">
            <a:xfrm>
              <a:off x="1999" y="981"/>
              <a:ext cx="1437" cy="2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kumimoji="1" lang="en-US" sz="1800" dirty="0">
                  <a:ea typeface="PMingLiU" pitchFamily="18" charset="-120"/>
                </a:rPr>
                <a:t>Product Flow</a:t>
              </a:r>
            </a:p>
          </p:txBody>
        </p:sp>
        <p:sp>
          <p:nvSpPr>
            <p:cNvPr id="19465" name="AutoShape 14"/>
            <p:cNvSpPr>
              <a:spLocks noChangeArrowheads="1"/>
            </p:cNvSpPr>
            <p:nvPr/>
          </p:nvSpPr>
          <p:spPr bwMode="auto">
            <a:xfrm rot="10800000">
              <a:off x="1746" y="1616"/>
              <a:ext cx="1633" cy="10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2156 w 21600"/>
                <a:gd name="T13" fmla="*/ 12349 h 21600"/>
                <a:gd name="T14" fmla="*/ 19444 w 21600"/>
                <a:gd name="T15" fmla="*/ 18523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6480" y="6171"/>
                  </a:lnTo>
                  <a:lnTo>
                    <a:pt x="8640" y="6171"/>
                  </a:lnTo>
                  <a:lnTo>
                    <a:pt x="8640" y="12343"/>
                  </a:lnTo>
                  <a:lnTo>
                    <a:pt x="4320" y="12343"/>
                  </a:lnTo>
                  <a:lnTo>
                    <a:pt x="4320" y="9257"/>
                  </a:lnTo>
                  <a:lnTo>
                    <a:pt x="0" y="15429"/>
                  </a:lnTo>
                  <a:lnTo>
                    <a:pt x="4320" y="21600"/>
                  </a:lnTo>
                  <a:lnTo>
                    <a:pt x="4320" y="18514"/>
                  </a:lnTo>
                  <a:lnTo>
                    <a:pt x="17280" y="18514"/>
                  </a:lnTo>
                  <a:lnTo>
                    <a:pt x="17280" y="21600"/>
                  </a:lnTo>
                  <a:lnTo>
                    <a:pt x="21600" y="15429"/>
                  </a:lnTo>
                  <a:lnTo>
                    <a:pt x="17280" y="9257"/>
                  </a:lnTo>
                  <a:lnTo>
                    <a:pt x="17280" y="12343"/>
                  </a:lnTo>
                  <a:lnTo>
                    <a:pt x="12960" y="12343"/>
                  </a:lnTo>
                  <a:lnTo>
                    <a:pt x="12960" y="6171"/>
                  </a:lnTo>
                  <a:lnTo>
                    <a:pt x="15120" y="6171"/>
                  </a:lnTo>
                  <a:close/>
                </a:path>
              </a:pathLst>
            </a:cu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6" name="Text Box 15"/>
            <p:cNvSpPr txBox="1">
              <a:spLocks noChangeArrowheads="1"/>
            </p:cNvSpPr>
            <p:nvPr/>
          </p:nvSpPr>
          <p:spPr bwMode="auto">
            <a:xfrm>
              <a:off x="2109" y="1752"/>
              <a:ext cx="953" cy="3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kumimoji="1" lang="en-US" sz="1400">
                  <a:ea typeface="PMingLiU" pitchFamily="18" charset="-120"/>
                </a:rPr>
                <a:t>Information Exchange</a:t>
              </a:r>
            </a:p>
          </p:txBody>
        </p:sp>
        <p:sp>
          <p:nvSpPr>
            <p:cNvPr id="19467" name="AutoShape 16"/>
            <p:cNvSpPr>
              <a:spLocks noChangeArrowheads="1"/>
            </p:cNvSpPr>
            <p:nvPr/>
          </p:nvSpPr>
          <p:spPr bwMode="auto">
            <a:xfrm rot="10800000">
              <a:off x="3152" y="2886"/>
              <a:ext cx="817" cy="59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6 w 21600"/>
                <a:gd name="T13" fmla="*/ 2929 h 21600"/>
                <a:gd name="T14" fmla="*/ 18216 w 21600"/>
                <a:gd name="T15" fmla="*/ 926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8" name="AutoShape 17"/>
            <p:cNvSpPr>
              <a:spLocks noChangeArrowheads="1"/>
            </p:cNvSpPr>
            <p:nvPr/>
          </p:nvSpPr>
          <p:spPr bwMode="auto">
            <a:xfrm>
              <a:off x="1383" y="1253"/>
              <a:ext cx="2721" cy="272"/>
            </a:xfrm>
            <a:prstGeom prst="curvedDownArrow">
              <a:avLst>
                <a:gd name="adj1" fmla="val 200074"/>
                <a:gd name="adj2" fmla="val 400147"/>
                <a:gd name="adj3" fmla="val 33333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b="0"/>
            </a:p>
          </p:txBody>
        </p:sp>
      </p:grpSp>
      <p:sp>
        <p:nvSpPr>
          <p:cNvPr id="1623058" name="Text Box 18"/>
          <p:cNvSpPr txBox="1">
            <a:spLocks noChangeArrowheads="1"/>
          </p:cNvSpPr>
          <p:nvPr/>
        </p:nvSpPr>
        <p:spPr bwMode="auto">
          <a:xfrm>
            <a:off x="7033838" y="2142974"/>
            <a:ext cx="4419600" cy="386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en-US" sz="2800" u="sng" dirty="0">
                <a:solidFill>
                  <a:srgbClr val="990099"/>
                </a:solidFill>
              </a:rPr>
              <a:t>SC Benefits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Visibility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Tracking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Monitoring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Better forecasting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Better inventory mgmt.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Labor savings</a:t>
            </a:r>
          </a:p>
          <a:p>
            <a:pPr>
              <a:lnSpc>
                <a:spcPct val="125000"/>
              </a:lnSpc>
              <a:buFontTx/>
              <a:buChar char="•"/>
            </a:pPr>
            <a:r>
              <a:rPr lang="en-US" dirty="0">
                <a:solidFill>
                  <a:srgbClr val="008000"/>
                </a:solidFill>
              </a:rPr>
              <a:t>  Product recall easier</a:t>
            </a:r>
          </a:p>
        </p:txBody>
      </p:sp>
    </p:spTree>
    <p:extLst>
      <p:ext uri="{BB962C8B-B14F-4D97-AF65-F5344CB8AC3E}">
        <p14:creationId xmlns:p14="http://schemas.microsoft.com/office/powerpoint/2010/main" val="2874846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23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230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23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2305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623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230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623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230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23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2305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23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2305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623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2305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3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23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2305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3058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4600" y="2819400"/>
            <a:ext cx="7467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i="1" dirty="0">
                <a:solidFill>
                  <a:srgbClr val="009900"/>
                </a:solidFill>
              </a:rPr>
              <a:t>RFID Implementation</a:t>
            </a:r>
          </a:p>
          <a:p>
            <a:r>
              <a:rPr lang="en-US" sz="5400" i="1" dirty="0">
                <a:solidFill>
                  <a:srgbClr val="009900"/>
                </a:solidFill>
              </a:rPr>
              <a:t>at Wal-Mart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19200" y="1676400"/>
            <a:ext cx="1843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Example….</a:t>
            </a:r>
          </a:p>
        </p:txBody>
      </p:sp>
    </p:spTree>
    <p:extLst>
      <p:ext uri="{BB962C8B-B14F-4D97-AF65-F5344CB8AC3E}">
        <p14:creationId xmlns:p14="http://schemas.microsoft.com/office/powerpoint/2010/main" val="588099288"/>
      </p:ext>
    </p:extLst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81200" y="762000"/>
            <a:ext cx="8229600" cy="8382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b="1" dirty="0">
                <a:solidFill>
                  <a:srgbClr val="0000CC"/>
                </a:solidFill>
                <a:ea typeface="굴림"/>
                <a:cs typeface="굴림"/>
              </a:rPr>
              <a:t>RFID at WMT (2005)</a:t>
            </a:r>
          </a:p>
        </p:txBody>
      </p:sp>
      <p:sp>
        <p:nvSpPr>
          <p:cNvPr id="162509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33400" y="1905000"/>
            <a:ext cx="10896600" cy="4525963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>
                <a:solidFill>
                  <a:srgbClr val="009900"/>
                </a:solidFill>
                <a:ea typeface="굴림"/>
                <a:cs typeface="굴림"/>
              </a:rPr>
              <a:t>Approx. 68,000 suppliers, &gt;50 million pallets shipped every week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ko-KR" sz="900" b="1" dirty="0">
              <a:solidFill>
                <a:srgbClr val="009900"/>
              </a:solidFill>
              <a:ea typeface="굴림"/>
              <a:cs typeface="굴림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9900"/>
                </a:solidFill>
                <a:ea typeface="SimSun"/>
                <a:cs typeface="SimSun"/>
              </a:rPr>
              <a:t>Required its top 100 suppliers to use RFID technology, by Jan 2005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ko-KR" sz="900" b="1" dirty="0">
              <a:solidFill>
                <a:srgbClr val="009900"/>
              </a:solidFill>
              <a:ea typeface="굴림"/>
              <a:cs typeface="굴림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9900"/>
                </a:solidFill>
                <a:ea typeface="SimSun"/>
                <a:cs typeface="SimSun"/>
              </a:rPr>
              <a:t>Suppliers responsible for their own infrastructure costs!</a:t>
            </a:r>
            <a:endParaRPr lang="en-US" altLang="ko-KR" sz="2400" b="1" dirty="0">
              <a:solidFill>
                <a:srgbClr val="009900"/>
              </a:solidFill>
              <a:ea typeface="굴림"/>
              <a:cs typeface="굴림"/>
            </a:endParaRPr>
          </a:p>
          <a:p>
            <a:pPr lvl="1" eaLnBrk="1" hangingPunct="1">
              <a:lnSpc>
                <a:spcPct val="110000"/>
              </a:lnSpc>
              <a:buFont typeface="Arial" panose="020B0604020202020204" pitchFamily="34" charset="0"/>
              <a:buChar char="•"/>
            </a:pPr>
            <a:endParaRPr lang="en-US" altLang="zh-CN" sz="900" b="1" dirty="0">
              <a:solidFill>
                <a:srgbClr val="009900"/>
              </a:solidFill>
              <a:ea typeface="SimSun"/>
              <a:cs typeface="SimSun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>
                <a:solidFill>
                  <a:srgbClr val="009900"/>
                </a:solidFill>
                <a:ea typeface="굴림"/>
                <a:cs typeface="굴림"/>
              </a:rPr>
              <a:t>By the end of 2005, over 600 stores and clubs and 12 distribution centers live with RFID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ko-KR" sz="900" b="1" dirty="0">
              <a:solidFill>
                <a:srgbClr val="009900"/>
              </a:solidFill>
              <a:ea typeface="굴림"/>
              <a:cs typeface="굴림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zh-CN" sz="2400" b="1" dirty="0">
                <a:solidFill>
                  <a:srgbClr val="009900"/>
                </a:solidFill>
                <a:ea typeface="SimSun"/>
                <a:cs typeface="SimSun"/>
              </a:rPr>
              <a:t>Cooperation of suppliers in Wal-Mart’s pilot distribution centers in TX</a:t>
            </a: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zh-CN" sz="300" b="1" dirty="0">
              <a:solidFill>
                <a:srgbClr val="009900"/>
              </a:solidFill>
              <a:ea typeface="SimSun"/>
              <a:cs typeface="SimSun"/>
            </a:endParaRPr>
          </a:p>
          <a:p>
            <a:pPr lvl="1" eaLnBrk="1" hangingPunct="1">
              <a:lnSpc>
                <a:spcPct val="90000"/>
              </a:lnSpc>
              <a:buFont typeface="Wingdings" panose="05000000000000000000" pitchFamily="2" charset="2"/>
              <a:buChar char="v"/>
            </a:pPr>
            <a:r>
              <a:rPr lang="en-US" altLang="zh-CN" sz="2200" b="1" dirty="0">
                <a:solidFill>
                  <a:srgbClr val="C00000"/>
                </a:solidFill>
                <a:ea typeface="SimSun"/>
                <a:cs typeface="SimSun"/>
              </a:rPr>
              <a:t>P&amp;G, Unilever, Johnson &amp; Johnson, Nestle, Kraft, and Gillette</a:t>
            </a:r>
          </a:p>
          <a:p>
            <a:pPr lvl="1"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altLang="zh-CN" sz="900" b="1" dirty="0">
              <a:solidFill>
                <a:srgbClr val="009900"/>
              </a:solidFill>
              <a:ea typeface="SimSun"/>
              <a:cs typeface="SimSun"/>
            </a:endParaRPr>
          </a:p>
          <a:p>
            <a:pPr eaLnBrk="1" hangingPunct="1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altLang="ko-KR" sz="2400" b="1" dirty="0">
                <a:solidFill>
                  <a:srgbClr val="009900"/>
                </a:solidFill>
                <a:ea typeface="SimSun"/>
                <a:cs typeface="SimSun"/>
              </a:rPr>
              <a:t>End-2006 target: next 200 suppliers, 1000 stores</a:t>
            </a:r>
          </a:p>
        </p:txBody>
      </p:sp>
    </p:spTree>
    <p:extLst>
      <p:ext uri="{BB962C8B-B14F-4D97-AF65-F5344CB8AC3E}">
        <p14:creationId xmlns:p14="http://schemas.microsoft.com/office/powerpoint/2010/main" val="304474319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50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50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2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2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2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2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2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2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2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2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2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2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250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250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250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250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5091" grpId="0" build="p" bldLvl="5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81200" y="503238"/>
            <a:ext cx="8229600" cy="868362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b="1" dirty="0">
                <a:solidFill>
                  <a:srgbClr val="0000CC"/>
                </a:solidFill>
                <a:ea typeface="굴림"/>
                <a:cs typeface="굴림"/>
              </a:rPr>
              <a:t>Estimated Savings (2005)</a:t>
            </a:r>
          </a:p>
        </p:txBody>
      </p:sp>
      <p:graphicFrame>
        <p:nvGraphicFramePr>
          <p:cNvPr id="1627139" name="Group 3"/>
          <p:cNvGraphicFramePr>
            <a:graphicFrameLocks noGrp="1"/>
          </p:cNvGraphicFramePr>
          <p:nvPr>
            <p:ph type="tbl" idx="4294967295"/>
          </p:nvPr>
        </p:nvGraphicFramePr>
        <p:xfrm>
          <a:off x="1905000" y="1541463"/>
          <a:ext cx="8458200" cy="4709162"/>
        </p:xfrm>
        <a:graphic>
          <a:graphicData uri="http://schemas.openxmlformats.org/drawingml/2006/table">
            <a:tbl>
              <a:tblPr/>
              <a:tblGrid>
                <a:gridCol w="2057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0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4611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Est. Annual Cost Savings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Detail Benefits</a:t>
                      </a:r>
                    </a:p>
                  </a:txBody>
                  <a:tcPr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$6.7 Billion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Reduces labor costs by 15 percent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$600 Million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Smart shelves to monitor on-shelf availability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$575 Million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Automatically Reduces administrative error and vendor fraud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$300 Million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Better tracking of over 1 billion pallets and cases that move through its distribution centers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40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$180 Million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Improved visibility of product location to reduce inventory carrying cost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461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$8.35 Billion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굴림" pitchFamily="34" charset="-127"/>
                        </a:rPr>
                        <a:t>Total pre-tax savings</a:t>
                      </a:r>
                    </a:p>
                  </a:txBody>
                  <a:tcPr marT="0" marB="0" anchor="ctr" horzOverflow="overflow">
                    <a:lnL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24486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3581" name="Text Box 29"/>
          <p:cNvSpPr txBox="1">
            <a:spLocks noChangeArrowheads="1"/>
          </p:cNvSpPr>
          <p:nvPr/>
        </p:nvSpPr>
        <p:spPr bwMode="auto">
          <a:xfrm>
            <a:off x="1819835" y="6250625"/>
            <a:ext cx="8382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200" b="0" i="1" dirty="0">
                <a:ea typeface="굴림"/>
                <a:cs typeface="굴림"/>
              </a:rPr>
              <a:t>Source: Analysis: Ziff Davis Media Inc.</a:t>
            </a:r>
            <a:r>
              <a:rPr lang="en-US" altLang="ko-KR" sz="1200" b="0" dirty="0">
                <a:ea typeface="굴림"/>
                <a:cs typeface="굴림"/>
              </a:rPr>
              <a:t> </a:t>
            </a:r>
            <a:r>
              <a:rPr lang="en-US" altLang="ko-KR" sz="1200" b="0" i="1" dirty="0">
                <a:ea typeface="굴림"/>
                <a:cs typeface="굴림"/>
              </a:rPr>
              <a:t>RFID - Wal-Mart's Network Effect</a:t>
            </a:r>
            <a:r>
              <a:rPr lang="en-US" altLang="ko-KR" sz="1200" b="0" dirty="0">
                <a:ea typeface="굴림"/>
                <a:cs typeface="굴림"/>
              </a:rPr>
              <a:t> </a:t>
            </a:r>
            <a:r>
              <a:rPr lang="en-US" altLang="ko-KR" sz="1200" b="0" i="1" dirty="0">
                <a:ea typeface="굴림"/>
                <a:cs typeface="굴림"/>
              </a:rPr>
              <a:t>By Mark Roberti</a:t>
            </a:r>
            <a:r>
              <a:rPr lang="en-US" altLang="ko-KR" sz="1200" b="0" dirty="0">
                <a:ea typeface="굴림"/>
                <a:cs typeface="굴림"/>
              </a:rPr>
              <a:t>, </a:t>
            </a:r>
            <a:r>
              <a:rPr lang="en-US" altLang="ko-KR" sz="1200" b="0" dirty="0" err="1">
                <a:ea typeface="굴림"/>
                <a:cs typeface="굴림"/>
              </a:rPr>
              <a:t>eWeek</a:t>
            </a:r>
            <a:endParaRPr lang="en-US" altLang="ko-KR" sz="1200" b="0" dirty="0">
              <a:ea typeface="굴림"/>
              <a:cs typeface="굴림"/>
            </a:endParaRPr>
          </a:p>
        </p:txBody>
      </p:sp>
    </p:spTree>
    <p:extLst>
      <p:ext uri="{BB962C8B-B14F-4D97-AF65-F5344CB8AC3E}">
        <p14:creationId xmlns:p14="http://schemas.microsoft.com/office/powerpoint/2010/main" val="1249429231"/>
      </p:ext>
    </p:extLst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81200" y="609600"/>
            <a:ext cx="8229600" cy="8382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b="1" dirty="0">
                <a:solidFill>
                  <a:srgbClr val="0000CC"/>
                </a:solidFill>
                <a:ea typeface="굴림"/>
                <a:cs typeface="굴림"/>
              </a:rPr>
              <a:t>RFID at WMT (2007)</a:t>
            </a:r>
          </a:p>
        </p:txBody>
      </p:sp>
      <p:sp>
        <p:nvSpPr>
          <p:cNvPr id="162509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528613" y="1737519"/>
            <a:ext cx="10579156" cy="4525963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24486C"/>
              </a:buClr>
            </a:pPr>
            <a:r>
              <a:rPr lang="en-US" altLang="ko-KR" sz="2600" b="1" dirty="0">
                <a:solidFill>
                  <a:srgbClr val="009900"/>
                </a:solidFill>
                <a:ea typeface="굴림"/>
                <a:cs typeface="굴림"/>
              </a:rPr>
              <a:t>Scaled down. RFID at 5 DCs and 1000 stores as of Feb 2007 </a:t>
            </a:r>
            <a:r>
              <a:rPr lang="en-US" altLang="ko-KR" sz="2600" b="1" dirty="0">
                <a:solidFill>
                  <a:srgbClr val="008000"/>
                </a:solidFill>
                <a:ea typeface="굴림"/>
                <a:cs typeface="굴림"/>
              </a:rPr>
              <a:t>(</a:t>
            </a:r>
            <a:r>
              <a:rPr lang="en-US" altLang="ko-KR" sz="2600" b="1" dirty="0">
                <a:solidFill>
                  <a:srgbClr val="FF0000"/>
                </a:solidFill>
                <a:ea typeface="굴림"/>
                <a:cs typeface="굴림"/>
              </a:rPr>
              <a:t>Original proposal: 12 DCs by Jan 2006</a:t>
            </a:r>
            <a:r>
              <a:rPr lang="en-US" altLang="ko-KR" sz="2600" b="1" dirty="0">
                <a:solidFill>
                  <a:srgbClr val="008000"/>
                </a:solidFill>
                <a:ea typeface="굴림"/>
                <a:cs typeface="굴림"/>
              </a:rPr>
              <a:t>)</a:t>
            </a:r>
          </a:p>
          <a:p>
            <a:pPr eaLnBrk="1" hangingPunct="1">
              <a:lnSpc>
                <a:spcPct val="90000"/>
              </a:lnSpc>
              <a:buClr>
                <a:srgbClr val="24486C"/>
              </a:buClr>
              <a:buFontTx/>
              <a:buNone/>
            </a:pPr>
            <a:endParaRPr lang="en-US" altLang="ko-KR" sz="800" b="1" dirty="0">
              <a:solidFill>
                <a:srgbClr val="008000"/>
              </a:solidFill>
              <a:ea typeface="굴림"/>
              <a:cs typeface="굴림"/>
            </a:endParaRPr>
          </a:p>
          <a:p>
            <a:pPr eaLnBrk="1" hangingPunct="1">
              <a:lnSpc>
                <a:spcPct val="90000"/>
              </a:lnSpc>
              <a:buClr>
                <a:srgbClr val="24486C"/>
              </a:buClr>
            </a:pPr>
            <a:r>
              <a:rPr lang="en-US" altLang="ko-KR" sz="2600" b="1" dirty="0">
                <a:solidFill>
                  <a:srgbClr val="009900"/>
                </a:solidFill>
                <a:ea typeface="굴림"/>
                <a:cs typeface="굴림"/>
              </a:rPr>
              <a:t>Tags to Cases and pallets only</a:t>
            </a:r>
          </a:p>
          <a:p>
            <a:pPr eaLnBrk="1" hangingPunct="1">
              <a:lnSpc>
                <a:spcPct val="90000"/>
              </a:lnSpc>
              <a:buClr>
                <a:srgbClr val="24486C"/>
              </a:buClr>
            </a:pPr>
            <a:endParaRPr lang="en-US" altLang="ko-KR" sz="800" b="1" dirty="0">
              <a:solidFill>
                <a:srgbClr val="009900"/>
              </a:solidFill>
              <a:ea typeface="굴림"/>
              <a:cs typeface="굴림"/>
            </a:endParaRPr>
          </a:p>
          <a:p>
            <a:pPr eaLnBrk="1" hangingPunct="1">
              <a:lnSpc>
                <a:spcPct val="90000"/>
              </a:lnSpc>
              <a:buClr>
                <a:srgbClr val="24486C"/>
              </a:buClr>
            </a:pPr>
            <a:r>
              <a:rPr lang="en-US" altLang="zh-CN" sz="2600" b="1" dirty="0">
                <a:solidFill>
                  <a:srgbClr val="009900"/>
                </a:solidFill>
                <a:ea typeface="SimSun"/>
                <a:cs typeface="SimSun"/>
              </a:rPr>
              <a:t>Tests using tags aren't showing any $ savings! However..</a:t>
            </a:r>
          </a:p>
          <a:p>
            <a:pPr lvl="1" eaLnBrk="1" hangingPunct="1">
              <a:lnSpc>
                <a:spcPct val="90000"/>
              </a:lnSpc>
              <a:buClr>
                <a:srgbClr val="24486C"/>
              </a:buClr>
              <a:buFont typeface="Wingdings" pitchFamily="2" charset="2"/>
              <a:buChar char="q"/>
            </a:pPr>
            <a:r>
              <a:rPr lang="en-US" altLang="zh-CN" sz="2400" b="1" dirty="0">
                <a:ea typeface="SimSun"/>
                <a:cs typeface="SimSun"/>
              </a:rPr>
              <a:t> Product availability at stores have improved</a:t>
            </a:r>
          </a:p>
          <a:p>
            <a:pPr lvl="1" eaLnBrk="1" hangingPunct="1">
              <a:lnSpc>
                <a:spcPct val="90000"/>
              </a:lnSpc>
              <a:buClr>
                <a:srgbClr val="24486C"/>
              </a:buClr>
              <a:buFont typeface="Wingdings" pitchFamily="2" charset="2"/>
              <a:buChar char="q"/>
            </a:pPr>
            <a:r>
              <a:rPr lang="en-US" altLang="zh-CN" sz="2400" b="1" dirty="0">
                <a:ea typeface="SimSun"/>
                <a:cs typeface="SimSun"/>
              </a:rPr>
              <a:t> More efficient replenishment process</a:t>
            </a:r>
          </a:p>
          <a:p>
            <a:pPr eaLnBrk="1" hangingPunct="1">
              <a:lnSpc>
                <a:spcPct val="90000"/>
              </a:lnSpc>
              <a:buClr>
                <a:srgbClr val="24486C"/>
              </a:buClr>
              <a:buFont typeface="Tahoma" pitchFamily="34" charset="0"/>
              <a:buChar char="•"/>
            </a:pPr>
            <a:endParaRPr lang="en-US" altLang="ko-KR" sz="800" b="1" dirty="0">
              <a:solidFill>
                <a:srgbClr val="008000"/>
              </a:solidFill>
              <a:ea typeface="굴림"/>
              <a:cs typeface="굴림"/>
            </a:endParaRPr>
          </a:p>
          <a:p>
            <a:pPr eaLnBrk="1" hangingPunct="1">
              <a:lnSpc>
                <a:spcPct val="90000"/>
              </a:lnSpc>
              <a:buClr>
                <a:srgbClr val="24486C"/>
              </a:buClr>
            </a:pPr>
            <a:r>
              <a:rPr lang="en-US" altLang="zh-CN" sz="2600" b="1" dirty="0">
                <a:solidFill>
                  <a:srgbClr val="009900"/>
                </a:solidFill>
                <a:ea typeface="SimSun"/>
                <a:cs typeface="SimSun"/>
              </a:rPr>
              <a:t>Suppliers story</a:t>
            </a:r>
          </a:p>
          <a:p>
            <a:pPr lvl="1" eaLnBrk="1" hangingPunct="1">
              <a:lnSpc>
                <a:spcPct val="90000"/>
              </a:lnSpc>
              <a:buClr>
                <a:srgbClr val="24486C"/>
              </a:buClr>
              <a:buFont typeface="Wingdings" pitchFamily="2" charset="2"/>
              <a:buChar char="q"/>
            </a:pPr>
            <a:r>
              <a:rPr lang="en-US" altLang="zh-CN" sz="2400" b="1" dirty="0">
                <a:ea typeface="SimSun"/>
                <a:cs typeface="SimSun"/>
              </a:rPr>
              <a:t> RFID tagging takes more labor</a:t>
            </a:r>
          </a:p>
          <a:p>
            <a:pPr lvl="1" eaLnBrk="1" hangingPunct="1">
              <a:lnSpc>
                <a:spcPct val="90000"/>
              </a:lnSpc>
              <a:buClr>
                <a:srgbClr val="24486C"/>
              </a:buClr>
              <a:buFont typeface="Wingdings" pitchFamily="2" charset="2"/>
              <a:buChar char="q"/>
            </a:pPr>
            <a:r>
              <a:rPr lang="en-US" altLang="ko-KR" sz="2400" b="1" dirty="0">
                <a:ea typeface="SimSun"/>
                <a:cs typeface="SimSun"/>
              </a:rPr>
              <a:t> Will be years to see any ROI, if at all</a:t>
            </a:r>
          </a:p>
          <a:p>
            <a:pPr lvl="1" eaLnBrk="1" hangingPunct="1">
              <a:lnSpc>
                <a:spcPct val="90000"/>
              </a:lnSpc>
              <a:buClr>
                <a:srgbClr val="24486C"/>
              </a:buClr>
              <a:buFont typeface="Arial" pitchFamily="34" charset="0"/>
              <a:buChar char="•"/>
            </a:pPr>
            <a:endParaRPr lang="en-US" altLang="ko-KR" sz="800" b="1" dirty="0">
              <a:solidFill>
                <a:srgbClr val="336600"/>
              </a:solidFill>
              <a:ea typeface="SimSun"/>
              <a:cs typeface="SimSun"/>
            </a:endParaRPr>
          </a:p>
          <a:p>
            <a:pPr eaLnBrk="1" hangingPunct="1">
              <a:lnSpc>
                <a:spcPct val="90000"/>
              </a:lnSpc>
              <a:buClr>
                <a:srgbClr val="24486C"/>
              </a:buClr>
            </a:pPr>
            <a:r>
              <a:rPr lang="en-US" altLang="ko-KR" sz="2600" b="1" dirty="0">
                <a:solidFill>
                  <a:srgbClr val="009900"/>
                </a:solidFill>
                <a:ea typeface="SimSun"/>
                <a:cs typeface="SimSun"/>
              </a:rPr>
              <a:t>Similar results at TGT, BBY, Albertson’s</a:t>
            </a: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4191000" y="6553201"/>
            <a:ext cx="348685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i="1" dirty="0"/>
              <a:t>The Wall Street Journal</a:t>
            </a:r>
            <a:r>
              <a:rPr lang="en-US" sz="1200" dirty="0"/>
              <a:t>, Feb 15, 2007</a:t>
            </a:r>
          </a:p>
        </p:txBody>
      </p:sp>
      <p:pic>
        <p:nvPicPr>
          <p:cNvPr id="25605" name="Picture 2" descr="[An RFID scanner  at a Wal-Mart facility. 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01200" y="4479527"/>
            <a:ext cx="2219325" cy="17839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3" descr="[An RFID tag like those being used at Wal-Mart.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46659" y="2819400"/>
            <a:ext cx="1450163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1977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50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50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2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2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2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2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2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2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62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250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2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250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2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250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25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250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250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50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250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2509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5091" grpId="0" build="p" bldLvl="5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981200" y="762000"/>
            <a:ext cx="8229600" cy="8382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ko-KR" b="1" dirty="0">
                <a:solidFill>
                  <a:srgbClr val="0000CC"/>
                </a:solidFill>
                <a:ea typeface="굴림"/>
                <a:cs typeface="굴림"/>
              </a:rPr>
              <a:t>RFID at WMT (2010)</a:t>
            </a:r>
          </a:p>
        </p:txBody>
      </p:sp>
      <p:sp>
        <p:nvSpPr>
          <p:cNvPr id="162509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981200"/>
            <a:ext cx="8013700" cy="3047999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24486C"/>
              </a:buClr>
            </a:pPr>
            <a:r>
              <a:rPr lang="en-US" altLang="ko-KR" sz="2800" b="1" dirty="0">
                <a:solidFill>
                  <a:srgbClr val="009900"/>
                </a:solidFill>
                <a:ea typeface="굴림"/>
                <a:cs typeface="굴림"/>
              </a:rPr>
              <a:t>Has started subsidizing suppliers</a:t>
            </a:r>
          </a:p>
          <a:p>
            <a:pPr eaLnBrk="1" hangingPunct="1">
              <a:lnSpc>
                <a:spcPct val="90000"/>
              </a:lnSpc>
              <a:buClr>
                <a:srgbClr val="24486C"/>
              </a:buClr>
              <a:buFontTx/>
              <a:buNone/>
            </a:pPr>
            <a:endParaRPr lang="en-US" altLang="ko-KR" sz="1000" b="1" dirty="0">
              <a:solidFill>
                <a:srgbClr val="009900"/>
              </a:solidFill>
              <a:ea typeface="굴림"/>
              <a:cs typeface="굴림"/>
            </a:endParaRPr>
          </a:p>
          <a:p>
            <a:pPr eaLnBrk="1" hangingPunct="1">
              <a:lnSpc>
                <a:spcPct val="90000"/>
              </a:lnSpc>
              <a:buClr>
                <a:srgbClr val="24486C"/>
              </a:buClr>
            </a:pPr>
            <a:r>
              <a:rPr lang="en-US" altLang="ko-KR" sz="2800" b="1" dirty="0">
                <a:solidFill>
                  <a:srgbClr val="009900"/>
                </a:solidFill>
                <a:ea typeface="굴림"/>
                <a:cs typeface="굴림"/>
              </a:rPr>
              <a:t>Pilot for item-level tagging underway</a:t>
            </a:r>
          </a:p>
          <a:p>
            <a:pPr eaLnBrk="1" hangingPunct="1">
              <a:lnSpc>
                <a:spcPct val="90000"/>
              </a:lnSpc>
              <a:buClr>
                <a:srgbClr val="24486C"/>
              </a:buClr>
            </a:pPr>
            <a:endParaRPr lang="en-US" altLang="ko-KR" sz="1000" b="1" dirty="0">
              <a:solidFill>
                <a:srgbClr val="009900"/>
              </a:solidFill>
              <a:ea typeface="굴림"/>
              <a:cs typeface="굴림"/>
            </a:endParaRPr>
          </a:p>
          <a:p>
            <a:pPr eaLnBrk="1" hangingPunct="1">
              <a:lnSpc>
                <a:spcPct val="90000"/>
              </a:lnSpc>
              <a:buClr>
                <a:srgbClr val="24486C"/>
              </a:buClr>
            </a:pPr>
            <a:r>
              <a:rPr lang="en-US" altLang="zh-CN" sz="2800" b="1" dirty="0">
                <a:solidFill>
                  <a:srgbClr val="009900"/>
                </a:solidFill>
                <a:ea typeface="SimSun"/>
                <a:cs typeface="SimSun"/>
              </a:rPr>
              <a:t>Still very enthusiastic about the technology</a:t>
            </a:r>
            <a:endParaRPr lang="en-US" altLang="ko-KR" sz="2800" b="1" dirty="0">
              <a:solidFill>
                <a:srgbClr val="009900"/>
              </a:solidFill>
              <a:ea typeface="SimSun"/>
              <a:cs typeface="SimSun"/>
            </a:endParaRPr>
          </a:p>
        </p:txBody>
      </p:sp>
      <p:sp>
        <p:nvSpPr>
          <p:cNvPr id="25604" name="TextBox 3"/>
          <p:cNvSpPr txBox="1">
            <a:spLocks noChangeArrowheads="1"/>
          </p:cNvSpPr>
          <p:nvPr/>
        </p:nvSpPr>
        <p:spPr bwMode="auto">
          <a:xfrm>
            <a:off x="4267200" y="6553201"/>
            <a:ext cx="35205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i="1" dirty="0"/>
              <a:t>The Wall Street Journal</a:t>
            </a:r>
            <a:r>
              <a:rPr lang="en-US" sz="1200" dirty="0"/>
              <a:t>, July 23, 2010</a:t>
            </a:r>
          </a:p>
        </p:txBody>
      </p:sp>
    </p:spTree>
    <p:extLst>
      <p:ext uri="{BB962C8B-B14F-4D97-AF65-F5344CB8AC3E}">
        <p14:creationId xmlns:p14="http://schemas.microsoft.com/office/powerpoint/2010/main" val="8497177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250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250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2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250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2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250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2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250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5091" grpId="0" build="p" bldLvl="5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3414" y="1676400"/>
            <a:ext cx="7940675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1981200" y="533400"/>
            <a:ext cx="8229600" cy="11430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altLang="ko-KR" sz="4000" kern="0" dirty="0">
                <a:solidFill>
                  <a:srgbClr val="0000CC"/>
                </a:solidFill>
                <a:latin typeface="+mj-lt"/>
                <a:ea typeface="굴림" pitchFamily="34" charset="-127"/>
                <a:cs typeface="+mj-cs"/>
              </a:rPr>
              <a:t>Case- vs. Pallet-Level Tagging</a:t>
            </a:r>
          </a:p>
        </p:txBody>
      </p:sp>
    </p:spTree>
    <p:extLst>
      <p:ext uri="{BB962C8B-B14F-4D97-AF65-F5344CB8AC3E}">
        <p14:creationId xmlns:p14="http://schemas.microsoft.com/office/powerpoint/2010/main" val="20666739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6225985"/>
              </p:ext>
            </p:extLst>
          </p:nvPr>
        </p:nvGraphicFramePr>
        <p:xfrm>
          <a:off x="1066800" y="2590800"/>
          <a:ext cx="10058400" cy="3677920"/>
        </p:xfrm>
        <a:graphic>
          <a:graphicData uri="http://schemas.openxmlformats.org/drawingml/2006/table">
            <a:tbl>
              <a:tblPr firstRow="1" bandRow="1">
                <a:tableStyleId>{125E5076-3810-47DD-B79F-674D7AD40C01}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62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60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144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Improve with</a:t>
                      </a:r>
                    </a:p>
                    <a:p>
                      <a:pPr algn="ctr"/>
                      <a:r>
                        <a:rPr lang="en-US" dirty="0"/>
                        <a:t>pallet-level</a:t>
                      </a:r>
                      <a:r>
                        <a:rPr lang="en-US" baseline="0" dirty="0"/>
                        <a:t> tagging?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Improve with</a:t>
                      </a:r>
                    </a:p>
                    <a:p>
                      <a:pPr algn="ctr"/>
                      <a:r>
                        <a:rPr lang="en-US" dirty="0"/>
                        <a:t>case-level</a:t>
                      </a:r>
                      <a:r>
                        <a:rPr lang="en-US" baseline="0" dirty="0"/>
                        <a:t> tagging?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Improve with</a:t>
                      </a:r>
                    </a:p>
                    <a:p>
                      <a:pPr algn="ctr"/>
                      <a:r>
                        <a:rPr lang="en-US" dirty="0"/>
                        <a:t>item-level</a:t>
                      </a:r>
                      <a:r>
                        <a:rPr lang="en-US" baseline="0" dirty="0"/>
                        <a:t> tagging?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Product in backroom, not on selling floor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Product on wrong place on floor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Promotion non-compliance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Checkout scan 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Obsolete product not removed/returned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/>
                        <a:t>Receiving</a:t>
                      </a:r>
                      <a:r>
                        <a:rPr lang="en-US" b="1" baseline="0" dirty="0"/>
                        <a:t> problems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981200" y="762000"/>
            <a:ext cx="8229600" cy="12954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 algn="ctr">
              <a:defRPr/>
            </a:pPr>
            <a:r>
              <a:rPr lang="en-US" altLang="ko-KR" sz="4000" kern="0" dirty="0">
                <a:solidFill>
                  <a:srgbClr val="0000CC"/>
                </a:solidFill>
                <a:latin typeface="+mj-lt"/>
                <a:ea typeface="굴림" pitchFamily="34" charset="-127"/>
                <a:cs typeface="+mj-cs"/>
              </a:rPr>
              <a:t>Potential improvements in</a:t>
            </a:r>
          </a:p>
          <a:p>
            <a:pPr algn="ctr">
              <a:defRPr/>
            </a:pPr>
            <a:r>
              <a:rPr lang="en-US" altLang="ko-KR" sz="4000" kern="0" dirty="0">
                <a:solidFill>
                  <a:srgbClr val="0000CC"/>
                </a:solidFill>
                <a:latin typeface="+mj-lt"/>
                <a:ea typeface="굴림" pitchFamily="34" charset="-127"/>
                <a:cs typeface="+mj-cs"/>
              </a:rPr>
              <a:t>in-store logistics</a:t>
            </a:r>
          </a:p>
        </p:txBody>
      </p:sp>
    </p:spTree>
    <p:extLst>
      <p:ext uri="{BB962C8B-B14F-4D97-AF65-F5344CB8AC3E}">
        <p14:creationId xmlns:p14="http://schemas.microsoft.com/office/powerpoint/2010/main" val="954180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3276600" y="2590800"/>
            <a:ext cx="5715000" cy="1752600"/>
          </a:xfrm>
          <a:prstGeom prst="rect">
            <a:avLst/>
          </a:prstGeom>
          <a:solidFill>
            <a:srgbClr val="FFFFFF"/>
          </a:solidFill>
          <a:ln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r>
              <a:rPr lang="en-US" altLang="ko-KR" sz="4800" kern="0" dirty="0">
                <a:solidFill>
                  <a:srgbClr val="FF0000"/>
                </a:solidFill>
                <a:latin typeface="+mj-lt"/>
                <a:ea typeface="굴림" pitchFamily="34" charset="-127"/>
                <a:cs typeface="+mj-cs"/>
              </a:rPr>
              <a:t>Item-level tagging</a:t>
            </a:r>
          </a:p>
          <a:p>
            <a:pPr>
              <a:defRPr/>
            </a:pPr>
            <a:r>
              <a:rPr lang="en-US" altLang="ko-KR" sz="4800" kern="0" dirty="0">
                <a:solidFill>
                  <a:srgbClr val="FF0000"/>
                </a:solidFill>
                <a:latin typeface="+mj-lt"/>
                <a:ea typeface="굴림" pitchFamily="34" charset="-127"/>
                <a:cs typeface="+mj-cs"/>
              </a:rPr>
              <a:t>at Wal-Mart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1066801"/>
            <a:ext cx="44147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Back to Wal-Mart Example….</a:t>
            </a:r>
          </a:p>
        </p:txBody>
      </p:sp>
    </p:spTree>
    <p:extLst>
      <p:ext uri="{BB962C8B-B14F-4D97-AF65-F5344CB8AC3E}">
        <p14:creationId xmlns:p14="http://schemas.microsoft.com/office/powerpoint/2010/main" val="30475087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[waltag0722]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5000" y="381000"/>
            <a:ext cx="8534400" cy="594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4114800" y="6553201"/>
            <a:ext cx="35205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i="1" dirty="0"/>
              <a:t>The Wall Street Journal</a:t>
            </a:r>
            <a:r>
              <a:rPr lang="en-US" sz="1200" dirty="0"/>
              <a:t>, July 23, 2010</a:t>
            </a:r>
          </a:p>
        </p:txBody>
      </p:sp>
    </p:spTree>
    <p:extLst>
      <p:ext uri="{BB962C8B-B14F-4D97-AF65-F5344CB8AC3E}">
        <p14:creationId xmlns:p14="http://schemas.microsoft.com/office/powerpoint/2010/main" val="60031811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ALTAG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0" y="381000"/>
            <a:ext cx="9144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3"/>
          <p:cNvSpPr txBox="1">
            <a:spLocks noChangeArrowheads="1"/>
          </p:cNvSpPr>
          <p:nvPr/>
        </p:nvSpPr>
        <p:spPr bwMode="auto">
          <a:xfrm>
            <a:off x="4038600" y="6553201"/>
            <a:ext cx="3520516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Source: </a:t>
            </a:r>
            <a:r>
              <a:rPr lang="en-US" sz="1200" i="1" dirty="0"/>
              <a:t>The Wall Street Journal</a:t>
            </a:r>
            <a:r>
              <a:rPr lang="en-US" sz="1200" dirty="0"/>
              <a:t>, July 23, 2010</a:t>
            </a:r>
          </a:p>
        </p:txBody>
      </p:sp>
    </p:spTree>
    <p:extLst>
      <p:ext uri="{BB962C8B-B14F-4D97-AF65-F5344CB8AC3E}">
        <p14:creationId xmlns:p14="http://schemas.microsoft.com/office/powerpoint/2010/main" val="1904287541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2"/>
          <p:cNvSpPr txBox="1">
            <a:spLocks noChangeArrowheads="1"/>
          </p:cNvSpPr>
          <p:nvPr/>
        </p:nvSpPr>
        <p:spPr bwMode="auto">
          <a:xfrm>
            <a:off x="2590800" y="990600"/>
            <a:ext cx="6488956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Warehouse Technology</a:t>
            </a: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1676400" y="2514600"/>
            <a:ext cx="6096000" cy="2154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  <a:defRPr/>
            </a:pP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Bar Codes</a:t>
            </a:r>
          </a:p>
          <a:p>
            <a:pPr>
              <a:defRPr/>
            </a:pPr>
            <a:endParaRPr lang="en-US" sz="2800" dirty="0"/>
          </a:p>
          <a:p>
            <a:pPr marL="571500" indent="-571500">
              <a:buFont typeface="Wingdings" panose="05000000000000000000" pitchFamily="2" charset="2"/>
              <a:buChar char="ü"/>
              <a:defRPr/>
            </a:pPr>
            <a:r>
              <a:rPr lang="en-US" sz="4000" dirty="0">
                <a:solidFill>
                  <a:schemeClr val="bg1">
                    <a:lumMod val="65000"/>
                  </a:schemeClr>
                </a:solidFill>
              </a:rPr>
              <a:t>RFID</a:t>
            </a:r>
          </a:p>
          <a:p>
            <a:pPr>
              <a:buFont typeface="Arial" pitchFamily="34" charset="0"/>
              <a:buChar char="•"/>
              <a:defRPr/>
            </a:pP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16180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0" y="7620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62000" y="1905000"/>
            <a:ext cx="9379491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SC Inventory Computations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Risk Pooling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Intro to Warehousing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Warehouse Technology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Intro to transportation (time permitting)</a:t>
            </a:r>
          </a:p>
          <a:p>
            <a:endParaRPr lang="en-US" sz="1200" dirty="0"/>
          </a:p>
          <a:p>
            <a:pPr>
              <a:buFontTx/>
              <a:buChar char="•"/>
            </a:pPr>
            <a:r>
              <a:rPr lang="en-US" sz="3600" dirty="0"/>
              <a:t>   Summary </a:t>
            </a:r>
          </a:p>
        </p:txBody>
      </p:sp>
    </p:spTree>
    <p:extLst>
      <p:ext uri="{BB962C8B-B14F-4D97-AF65-F5344CB8AC3E}">
        <p14:creationId xmlns:p14="http://schemas.microsoft.com/office/powerpoint/2010/main" val="174001815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051"/>
          <p:cNvSpPr txBox="1">
            <a:spLocks noChangeArrowheads="1"/>
          </p:cNvSpPr>
          <p:nvPr/>
        </p:nvSpPr>
        <p:spPr>
          <a:xfrm>
            <a:off x="609600" y="2057400"/>
            <a:ext cx="11201400" cy="41148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kern="0" dirty="0"/>
              <a:t>Movement of product from one location to another</a:t>
            </a:r>
          </a:p>
          <a:p>
            <a:endParaRPr lang="en-US" sz="1050" kern="0" dirty="0"/>
          </a:p>
          <a:p>
            <a:r>
              <a:rPr lang="en-US" sz="2800" kern="0" dirty="0"/>
              <a:t>Products rarely produced and consumed in the same location</a:t>
            </a:r>
          </a:p>
          <a:p>
            <a:endParaRPr lang="en-US" sz="1050" kern="0" dirty="0"/>
          </a:p>
          <a:p>
            <a:r>
              <a:rPr lang="en-US" sz="2800" kern="0" dirty="0"/>
              <a:t>Significant cost component</a:t>
            </a:r>
          </a:p>
          <a:p>
            <a:endParaRPr lang="en-US" sz="1050" kern="0" dirty="0"/>
          </a:p>
          <a:p>
            <a:r>
              <a:rPr lang="en-US" sz="2800" i="1" kern="0" dirty="0">
                <a:solidFill>
                  <a:srgbClr val="FF0000"/>
                </a:solidFill>
              </a:rPr>
              <a:t>Shipper</a:t>
            </a:r>
            <a:r>
              <a:rPr lang="en-US" sz="2800" kern="0" dirty="0"/>
              <a:t> requires the movement of the product</a:t>
            </a:r>
          </a:p>
          <a:p>
            <a:endParaRPr lang="en-US" sz="1050" kern="0" dirty="0"/>
          </a:p>
          <a:p>
            <a:r>
              <a:rPr lang="en-US" sz="2800" i="1" kern="0" dirty="0">
                <a:solidFill>
                  <a:srgbClr val="009900"/>
                </a:solidFill>
              </a:rPr>
              <a:t>Carrier</a:t>
            </a:r>
            <a:r>
              <a:rPr lang="en-US" sz="2800" kern="0" dirty="0"/>
              <a:t> moves or transports the product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kern="0" dirty="0">
                <a:solidFill>
                  <a:srgbClr val="0000CC"/>
                </a:solidFill>
              </a:rPr>
              <a:t>Introduction</a:t>
            </a:r>
          </a:p>
        </p:txBody>
      </p:sp>
    </p:spTree>
    <p:extLst>
      <p:ext uri="{BB962C8B-B14F-4D97-AF65-F5344CB8AC3E}">
        <p14:creationId xmlns:p14="http://schemas.microsoft.com/office/powerpoint/2010/main" val="385848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1685827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</p:spTree>
    <p:extLst>
      <p:ext uri="{BB962C8B-B14F-4D97-AF65-F5344CB8AC3E}">
        <p14:creationId xmlns:p14="http://schemas.microsoft.com/office/powerpoint/2010/main" val="22558087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09600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Trucks</a:t>
            </a:r>
          </a:p>
        </p:txBody>
      </p:sp>
      <p:sp>
        <p:nvSpPr>
          <p:cNvPr id="974851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381000" y="3352800"/>
            <a:ext cx="5257800" cy="3048000"/>
          </a:xfrm>
          <a:prstGeom prst="rect">
            <a:avLst/>
          </a:prstGeom>
          <a:solidFill>
            <a:srgbClr val="66FF33"/>
          </a:solidFill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r>
              <a:rPr lang="en-US" sz="2000" b="1" dirty="0"/>
              <a:t>Average revenue per ton-mile (2013) = 9.13 cents</a:t>
            </a:r>
          </a:p>
          <a:p>
            <a:r>
              <a:rPr lang="en-US" sz="2000" b="1" dirty="0"/>
              <a:t>Average haul = 274 miles</a:t>
            </a:r>
          </a:p>
          <a:p>
            <a:r>
              <a:rPr lang="en-US" sz="2000" b="1" dirty="0"/>
              <a:t>Low fixed and variable costs</a:t>
            </a:r>
          </a:p>
          <a:p>
            <a:r>
              <a:rPr lang="en-US" sz="2000" b="1" dirty="0"/>
              <a:t>Major Issues</a:t>
            </a:r>
            <a:endParaRPr lang="en-US" sz="1800" b="1" dirty="0"/>
          </a:p>
          <a:p>
            <a:pPr lvl="1"/>
            <a:r>
              <a:rPr lang="en-US" sz="1800" b="1" dirty="0"/>
              <a:t>Utilization</a:t>
            </a:r>
          </a:p>
          <a:p>
            <a:pPr lvl="1"/>
            <a:r>
              <a:rPr lang="en-US" sz="1800" b="1" dirty="0"/>
              <a:t>Consistent service</a:t>
            </a:r>
          </a:p>
          <a:p>
            <a:pPr lvl="1"/>
            <a:r>
              <a:rPr lang="en-US" sz="1800" b="1" dirty="0"/>
              <a:t>Backhauls</a:t>
            </a:r>
          </a:p>
        </p:txBody>
      </p:sp>
      <p:sp>
        <p:nvSpPr>
          <p:cNvPr id="974852" name="Rectangle 4"/>
          <p:cNvSpPr>
            <a:spLocks noChangeArrowheads="1"/>
          </p:cNvSpPr>
          <p:nvPr/>
        </p:nvSpPr>
        <p:spPr bwMode="auto">
          <a:xfrm>
            <a:off x="5867400" y="3352800"/>
            <a:ext cx="5867400" cy="3352800"/>
          </a:xfrm>
          <a:prstGeom prst="rect">
            <a:avLst/>
          </a:prstGeom>
          <a:solidFill>
            <a:srgbClr val="00FFFF"/>
          </a:solidFill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000" dirty="0"/>
              <a:t>Average revenue  per ton-mile (2013) = 16.54 cents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000" dirty="0"/>
              <a:t>Average haul = 646 miles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000" dirty="0"/>
              <a:t>Higher fixed costs, low variable costs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</a:pPr>
            <a:r>
              <a:rPr lang="en-US" sz="2000" dirty="0"/>
              <a:t>Major Issues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US" sz="1800" dirty="0"/>
              <a:t>Location of consolidation facilities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US" sz="1800" dirty="0"/>
              <a:t>Utilization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US" sz="1800" dirty="0"/>
              <a:t>Vehicle routing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</a:pPr>
            <a:r>
              <a:rPr lang="en-US" sz="1800" dirty="0"/>
              <a:t>Customer service</a:t>
            </a:r>
          </a:p>
        </p:txBody>
      </p:sp>
      <p:sp>
        <p:nvSpPr>
          <p:cNvPr id="974853" name="Text Box 5"/>
          <p:cNvSpPr txBox="1">
            <a:spLocks noChangeArrowheads="1"/>
          </p:cNvSpPr>
          <p:nvPr/>
        </p:nvSpPr>
        <p:spPr bwMode="auto">
          <a:xfrm>
            <a:off x="2111376" y="2819400"/>
            <a:ext cx="5556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u="sng">
                <a:solidFill>
                  <a:srgbClr val="FF0000"/>
                </a:solidFill>
              </a:rPr>
              <a:t>TL</a:t>
            </a:r>
          </a:p>
        </p:txBody>
      </p:sp>
      <p:sp>
        <p:nvSpPr>
          <p:cNvPr id="974854" name="Text Box 6"/>
          <p:cNvSpPr txBox="1">
            <a:spLocks noChangeArrowheads="1"/>
          </p:cNvSpPr>
          <p:nvPr/>
        </p:nvSpPr>
        <p:spPr bwMode="auto">
          <a:xfrm>
            <a:off x="8382000" y="2753380"/>
            <a:ext cx="104826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800" u="sng">
                <a:solidFill>
                  <a:srgbClr val="FF0000"/>
                </a:solidFill>
              </a:rPr>
              <a:t>LTL</a:t>
            </a:r>
          </a:p>
        </p:txBody>
      </p:sp>
      <p:sp>
        <p:nvSpPr>
          <p:cNvPr id="974855" name="Text Box 7"/>
          <p:cNvSpPr txBox="1">
            <a:spLocks noChangeArrowheads="1"/>
          </p:cNvSpPr>
          <p:nvPr/>
        </p:nvSpPr>
        <p:spPr bwMode="auto">
          <a:xfrm>
            <a:off x="261937" y="1657350"/>
            <a:ext cx="7739063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buFontTx/>
              <a:buChar char="•"/>
            </a:pPr>
            <a:r>
              <a:rPr lang="en-US" dirty="0"/>
              <a:t>  Accounts for 75% of freight bill in the US</a:t>
            </a:r>
          </a:p>
          <a:p>
            <a:pPr>
              <a:lnSpc>
                <a:spcPct val="115000"/>
              </a:lnSpc>
              <a:buFontTx/>
              <a:buChar char="•"/>
            </a:pPr>
            <a:r>
              <a:rPr lang="en-US" dirty="0"/>
              <a:t>  Major players: Schneider National, JB Hunt, Ryder</a:t>
            </a:r>
          </a:p>
        </p:txBody>
      </p:sp>
      <p:pic>
        <p:nvPicPr>
          <p:cNvPr id="184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24800" y="152401"/>
            <a:ext cx="254635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09834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4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48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4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48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48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48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48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48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485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485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4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7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748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7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7485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7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7485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7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7485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7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7485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7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7485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74852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74852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74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748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74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748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7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7485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74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7485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74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7485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74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7485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974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97485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4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 fill="hold"/>
                                        <p:tgtEl>
                                          <p:spTgt spid="974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 fill="hold"/>
                                        <p:tgtEl>
                                          <p:spTgt spid="97485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4851" grpId="0" build="p" bldLvl="2" animBg="1" autoUpdateAnimBg="0"/>
      <p:bldP spid="974852" grpId="0" build="p" bldLvl="2" animBg="1" autoUpdateAnimBg="0"/>
      <p:bldP spid="974853" grpId="0" autoUpdateAnimBg="0"/>
      <p:bldP spid="974854" grpId="0" autoUpdateAnimBg="0"/>
      <p:bldP spid="974855" grpId="0" build="p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2438400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07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708837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5334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>
                <a:solidFill>
                  <a:srgbClr val="0000CC"/>
                </a:solidFill>
              </a:rPr>
              <a:t>Rail</a:t>
            </a:r>
          </a:p>
        </p:txBody>
      </p:sp>
      <p:sp>
        <p:nvSpPr>
          <p:cNvPr id="978947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7200" y="1752600"/>
            <a:ext cx="80010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r>
              <a:rPr lang="en-US" sz="2400" b="1" dirty="0"/>
              <a:t>Average revenue / ton-mile (2013) = 4.05 cents</a:t>
            </a:r>
          </a:p>
          <a:p>
            <a:endParaRPr lang="en-US" sz="1000" b="1" dirty="0"/>
          </a:p>
          <a:p>
            <a:r>
              <a:rPr lang="en-US" sz="2400" b="1" dirty="0"/>
              <a:t>Average haul = 720 miles</a:t>
            </a:r>
          </a:p>
          <a:p>
            <a:endParaRPr lang="en-US" sz="1000" b="1" dirty="0"/>
          </a:p>
          <a:p>
            <a:r>
              <a:rPr lang="en-US" sz="2400" b="1" dirty="0"/>
              <a:t>Average load = 80 tons</a:t>
            </a:r>
          </a:p>
          <a:p>
            <a:endParaRPr lang="en-US" sz="1000" b="1" dirty="0"/>
          </a:p>
          <a:p>
            <a:r>
              <a:rPr lang="en-US" sz="2400" b="1" dirty="0"/>
              <a:t>Major Players: CSX, CN, BNSF </a:t>
            </a:r>
          </a:p>
          <a:p>
            <a:pPr>
              <a:buFontTx/>
              <a:buNone/>
            </a:pPr>
            <a:r>
              <a:rPr lang="en-US" sz="1000" b="1" dirty="0"/>
              <a:t>     </a:t>
            </a:r>
          </a:p>
          <a:p>
            <a:r>
              <a:rPr lang="en-US" sz="2400" b="1" dirty="0"/>
              <a:t>Key Issues</a:t>
            </a:r>
          </a:p>
          <a:p>
            <a:pPr lvl="1"/>
            <a:r>
              <a:rPr lang="en-US" sz="2000" b="1" dirty="0">
                <a:solidFill>
                  <a:srgbClr val="009900"/>
                </a:solidFill>
              </a:rPr>
              <a:t>Scheduling to minimize delays / improve service</a:t>
            </a:r>
          </a:p>
          <a:p>
            <a:pPr lvl="1"/>
            <a:r>
              <a:rPr lang="en-US" sz="2000" b="1" dirty="0">
                <a:solidFill>
                  <a:srgbClr val="009900"/>
                </a:solidFill>
              </a:rPr>
              <a:t>Off track delays (at pick up and delivery end) </a:t>
            </a:r>
          </a:p>
          <a:p>
            <a:pPr lvl="1"/>
            <a:r>
              <a:rPr lang="en-US" sz="2000" b="1" dirty="0">
                <a:solidFill>
                  <a:srgbClr val="009900"/>
                </a:solidFill>
              </a:rPr>
              <a:t>Variability of delivery times</a:t>
            </a:r>
          </a:p>
          <a:p>
            <a:pPr marL="0" indent="0">
              <a:buNone/>
            </a:pPr>
            <a:endParaRPr lang="en-US" sz="1000" b="1" dirty="0"/>
          </a:p>
        </p:txBody>
      </p:sp>
      <p:pic>
        <p:nvPicPr>
          <p:cNvPr id="2048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01200" y="2667000"/>
            <a:ext cx="21558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62410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7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78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7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789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7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789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7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789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7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78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78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78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78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78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7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78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7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78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8947" grpId="0" build="p" bldLvl="5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3200400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56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23622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57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840996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762000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>
                <a:solidFill>
                  <a:srgbClr val="0000CC"/>
                </a:solidFill>
              </a:rPr>
              <a:t>Air</a:t>
            </a:r>
          </a:p>
        </p:txBody>
      </p:sp>
      <p:sp>
        <p:nvSpPr>
          <p:cNvPr id="980995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609600" y="1905000"/>
            <a:ext cx="103632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r>
              <a:rPr lang="en-US" sz="2800" b="1" dirty="0">
                <a:solidFill>
                  <a:srgbClr val="008000"/>
                </a:solidFill>
              </a:rPr>
              <a:t>Fast and expensive</a:t>
            </a:r>
          </a:p>
          <a:p>
            <a:r>
              <a:rPr lang="en-US" sz="2800" b="1" dirty="0">
                <a:solidFill>
                  <a:srgbClr val="008000"/>
                </a:solidFill>
              </a:rPr>
              <a:t>Small, high value items, light weight (Ex. Tech)</a:t>
            </a:r>
          </a:p>
          <a:p>
            <a:r>
              <a:rPr lang="en-US" sz="2800" b="1" dirty="0">
                <a:solidFill>
                  <a:srgbClr val="008000"/>
                </a:solidFill>
              </a:rPr>
              <a:t>Key Issues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Location/Number of hubs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Location of fleet bases / crew bases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Schedule optimization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Fleet assignment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Crew scheduling</a:t>
            </a:r>
          </a:p>
          <a:p>
            <a:pPr lvl="1"/>
            <a:r>
              <a:rPr lang="en-US" sz="2400" b="1" dirty="0">
                <a:solidFill>
                  <a:srgbClr val="C00000"/>
                </a:solidFill>
              </a:rPr>
              <a:t>Revenue management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34400" y="3733800"/>
            <a:ext cx="3429000" cy="269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6398186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8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809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8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809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8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809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8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809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8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809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8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809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80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809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80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809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0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80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809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0995" grpId="0" build="p" bldLvl="5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3886200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05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24384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06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384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1242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07" name="Clip" r:id="rId7" imgW="528480" imgH="772920" progId="">
                  <p:embed/>
                </p:oleObj>
              </mc:Choice>
              <mc:Fallback>
                <p:oleObj name="Clip" r:id="rId7" imgW="528480" imgH="772920" progId="">
                  <p:embed/>
                  <p:pic>
                    <p:nvPicPr>
                      <p:cNvPr id="9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242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9719384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91625" y="1295400"/>
            <a:ext cx="2506663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344024" y="3128964"/>
            <a:ext cx="2432050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4775" y="5029200"/>
            <a:ext cx="2892425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209800" y="609600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Package Carrier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983582"/>
            <a:ext cx="7772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Different service classes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Low vol., light weight items,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Key Issues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Location/Number of hubs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Location of fleet bases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Vehicle routing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Crew scheduling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Managing different service classes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First and last mile</a:t>
            </a:r>
          </a:p>
        </p:txBody>
      </p:sp>
    </p:spTree>
    <p:extLst>
      <p:ext uri="{BB962C8B-B14F-4D97-AF65-F5344CB8AC3E}">
        <p14:creationId xmlns:p14="http://schemas.microsoft.com/office/powerpoint/2010/main" val="1241525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4648200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4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23622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5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14541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6" name="Clip" r:id="rId7" imgW="528480" imgH="772920" progId="">
                  <p:embed/>
                </p:oleObj>
              </mc:Choice>
              <mc:Fallback>
                <p:oleObj name="Clip" r:id="rId7" imgW="528480" imgH="772920" progId="">
                  <p:embed/>
                  <p:pic>
                    <p:nvPicPr>
                      <p:cNvPr id="9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4541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92862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57" name="Clip" r:id="rId8" imgW="528480" imgH="772920" progId="">
                  <p:embed/>
                </p:oleObj>
              </mc:Choice>
              <mc:Fallback>
                <p:oleObj name="Clip" r:id="rId8" imgW="528480" imgH="772920" progId="">
                  <p:embed/>
                  <p:pic>
                    <p:nvPicPr>
                      <p:cNvPr id="10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92862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86217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1676400" y="516069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Water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09600" y="1676400"/>
            <a:ext cx="8229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9900"/>
                </a:solidFill>
                <a:latin typeface="+mn-lt"/>
              </a:rPr>
              <a:t>Chief enabler of global trade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600" kern="0" dirty="0">
              <a:solidFill>
                <a:srgbClr val="009900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9900"/>
                </a:solidFill>
                <a:latin typeface="+mn-lt"/>
              </a:rPr>
              <a:t>Used when no land route available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600" kern="0" dirty="0">
              <a:solidFill>
                <a:srgbClr val="009900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9900"/>
                </a:solidFill>
                <a:latin typeface="+mn-lt"/>
              </a:rPr>
              <a:t>Very high vol., heavy items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en-US" sz="600" kern="0" dirty="0">
              <a:solidFill>
                <a:srgbClr val="009900"/>
              </a:solidFill>
              <a:latin typeface="+mn-lt"/>
            </a:endParaRP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9900"/>
                </a:solidFill>
                <a:latin typeface="+mn-lt"/>
              </a:rPr>
              <a:t>Low cost</a:t>
            </a: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600" kern="0" dirty="0">
              <a:solidFill>
                <a:srgbClr val="009900"/>
              </a:solidFill>
              <a:latin typeface="+mn-lt"/>
            </a:endParaRP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kern="0" dirty="0">
                <a:solidFill>
                  <a:srgbClr val="009900"/>
                </a:solidFill>
                <a:latin typeface="+mn-lt"/>
              </a:rPr>
              <a:t>Minimal pollution </a:t>
            </a: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600" kern="0" dirty="0">
              <a:solidFill>
                <a:srgbClr val="009900"/>
              </a:solidFill>
              <a:latin typeface="+mn-lt"/>
            </a:endParaRP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09900"/>
                </a:solidFill>
              </a:rPr>
              <a:t>50,000 commercial vessels, flags from over 150 countries</a:t>
            </a: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600" dirty="0">
              <a:solidFill>
                <a:srgbClr val="009900"/>
              </a:solidFill>
            </a:endParaRPr>
          </a:p>
          <a:p>
            <a:pPr marL="285750" indent="-285750" eaLnBrk="0" hangingPunct="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>
                <a:solidFill>
                  <a:srgbClr val="009900"/>
                </a:solidFill>
              </a:rPr>
              <a:t>Global tonnage: 8.9 Billion tons (2011)</a:t>
            </a:r>
          </a:p>
        </p:txBody>
      </p:sp>
      <p:pic>
        <p:nvPicPr>
          <p:cNvPr id="24580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70963" y="990600"/>
            <a:ext cx="2581275" cy="1976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04362" y="3276600"/>
            <a:ext cx="2078038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924687" y="6553201"/>
            <a:ext cx="277351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Data Source: </a:t>
            </a:r>
            <a:r>
              <a:rPr lang="en-US" sz="1200" i="1" dirty="0">
                <a:solidFill>
                  <a:srgbClr val="C00000"/>
                </a:solidFill>
              </a:rPr>
              <a:t>Fortune</a:t>
            </a:r>
            <a:r>
              <a:rPr lang="en-US" sz="1200" dirty="0">
                <a:solidFill>
                  <a:srgbClr val="C00000"/>
                </a:solidFill>
              </a:rPr>
              <a:t>, May 21, 2012</a:t>
            </a:r>
          </a:p>
        </p:txBody>
      </p:sp>
    </p:spTree>
    <p:extLst>
      <p:ext uri="{BB962C8B-B14F-4D97-AF65-F5344CB8AC3E}">
        <p14:creationId xmlns:p14="http://schemas.microsoft.com/office/powerpoint/2010/main" val="426675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36" y="2819400"/>
            <a:ext cx="8051571" cy="3726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9535" y="228600"/>
            <a:ext cx="7759700" cy="210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 rot="16200000">
            <a:off x="130729" y="4517716"/>
            <a:ext cx="36172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6"/>
                </a:solidFill>
              </a:rPr>
              <a:t>Top Container Operators (2011)</a:t>
            </a:r>
          </a:p>
        </p:txBody>
      </p:sp>
      <p:sp>
        <p:nvSpPr>
          <p:cNvPr id="5" name="TextBox 4"/>
          <p:cNvSpPr txBox="1"/>
          <p:nvPr/>
        </p:nvSpPr>
        <p:spPr>
          <a:xfrm rot="16200000">
            <a:off x="858064" y="1125238"/>
            <a:ext cx="2467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chemeClr val="accent6"/>
                </a:solidFill>
              </a:rPr>
              <a:t>Shipping Cost (2011)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069188" y="6553201"/>
            <a:ext cx="2398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Source: </a:t>
            </a:r>
            <a:r>
              <a:rPr lang="en-US" sz="1200" i="1" dirty="0">
                <a:solidFill>
                  <a:srgbClr val="C00000"/>
                </a:solidFill>
              </a:rPr>
              <a:t>Fortune</a:t>
            </a:r>
            <a:r>
              <a:rPr lang="en-US" sz="1200" dirty="0">
                <a:solidFill>
                  <a:srgbClr val="C00000"/>
                </a:solidFill>
              </a:rPr>
              <a:t>, May 21, 2012</a:t>
            </a:r>
          </a:p>
        </p:txBody>
      </p:sp>
    </p:spTree>
    <p:extLst>
      <p:ext uri="{BB962C8B-B14F-4D97-AF65-F5344CB8AC3E}">
        <p14:creationId xmlns:p14="http://schemas.microsoft.com/office/powerpoint/2010/main" val="15415845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81200" y="533400"/>
            <a:ext cx="8229600" cy="1143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b="1" dirty="0"/>
              <a:t>Potential Issues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sz="half" idx="1"/>
          </p:nvPr>
        </p:nvSpPr>
        <p:spPr bwMode="auto">
          <a:xfrm>
            <a:off x="914400" y="2133600"/>
            <a:ext cx="6629400" cy="3810000"/>
          </a:xfr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 Lack of Port Capacity</a:t>
            </a:r>
          </a:p>
          <a:p>
            <a:pPr marL="0" indent="0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 Long Lead Times</a:t>
            </a:r>
          </a:p>
          <a:p>
            <a:pPr marL="0" indent="0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 Holding cost (PS/SS)</a:t>
            </a:r>
          </a:p>
          <a:p>
            <a:pPr marL="0" indent="0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 Security &amp; regulations</a:t>
            </a:r>
          </a:p>
          <a:p>
            <a:pPr marL="0" indent="0">
              <a:lnSpc>
                <a:spcPct val="150000"/>
              </a:lnSpc>
            </a:pPr>
            <a:r>
              <a:rPr lang="en-US" sz="2800" b="1" dirty="0">
                <a:solidFill>
                  <a:srgbClr val="009900"/>
                </a:solidFill>
              </a:rPr>
              <a:t> Panama canal expansion</a:t>
            </a:r>
          </a:p>
        </p:txBody>
      </p:sp>
    </p:spTree>
    <p:extLst>
      <p:ext uri="{BB962C8B-B14F-4D97-AF65-F5344CB8AC3E}">
        <p14:creationId xmlns:p14="http://schemas.microsoft.com/office/powerpoint/2010/main" val="2703463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7891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7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7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uild="p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35621"/>
            <a:ext cx="3886200" cy="46993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725" y="5888186"/>
            <a:ext cx="3381828" cy="8936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725" y="4801121"/>
            <a:ext cx="3381829" cy="9900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250" y="3685972"/>
            <a:ext cx="3403148" cy="10384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9250" y="2513926"/>
            <a:ext cx="3403150" cy="10674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9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728" y="1476676"/>
            <a:ext cx="3381828" cy="9617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20" name="Picture 8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6728" y="490194"/>
            <a:ext cx="3195916" cy="878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Rectangle 2"/>
          <p:cNvSpPr txBox="1">
            <a:spLocks noChangeArrowheads="1"/>
          </p:cNvSpPr>
          <p:nvPr/>
        </p:nvSpPr>
        <p:spPr bwMode="auto">
          <a:xfrm>
            <a:off x="1295400" y="643188"/>
            <a:ext cx="8229600" cy="11430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dirty="0"/>
              <a:t>Cargo Ships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00601" y="6553201"/>
            <a:ext cx="239841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C00000"/>
                </a:solidFill>
              </a:rPr>
              <a:t>Source: </a:t>
            </a:r>
            <a:r>
              <a:rPr lang="en-US" sz="1200" i="1" dirty="0">
                <a:solidFill>
                  <a:srgbClr val="C00000"/>
                </a:solidFill>
              </a:rPr>
              <a:t>Fortune</a:t>
            </a:r>
            <a:r>
              <a:rPr lang="en-US" sz="1200" dirty="0">
                <a:solidFill>
                  <a:srgbClr val="C00000"/>
                </a:solidFill>
              </a:rPr>
              <a:t>, May 21, 2012</a:t>
            </a:r>
          </a:p>
        </p:txBody>
      </p:sp>
    </p:spTree>
    <p:extLst>
      <p:ext uri="{BB962C8B-B14F-4D97-AF65-F5344CB8AC3E}">
        <p14:creationId xmlns:p14="http://schemas.microsoft.com/office/powerpoint/2010/main" val="163096311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914400" y="5410200"/>
            <a:ext cx="4572000" cy="762000"/>
          </a:xfrm>
          <a:prstGeom prst="rect">
            <a:avLst/>
          </a:prstGeom>
          <a:solidFill>
            <a:srgbClr val="66FF66"/>
          </a:solidFill>
          <a:ln w="9525" algn="ctr">
            <a:noFill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/>
          <a:p>
            <a:endParaRPr lang="en-US"/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03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23622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04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14541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05" name="Clip" r:id="rId7" imgW="528480" imgH="772920" progId="">
                  <p:embed/>
                </p:oleObj>
              </mc:Choice>
              <mc:Fallback>
                <p:oleObj name="Clip" r:id="rId7" imgW="528480" imgH="772920" progId="">
                  <p:embed/>
                  <p:pic>
                    <p:nvPicPr>
                      <p:cNvPr id="9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4541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8100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06" name="Clip" r:id="rId8" imgW="528480" imgH="772920" progId="">
                  <p:embed/>
                </p:oleObj>
              </mc:Choice>
              <mc:Fallback>
                <p:oleObj name="Clip" r:id="rId8" imgW="528480" imgH="772920" progId="">
                  <p:embed/>
                  <p:pic>
                    <p:nvPicPr>
                      <p:cNvPr id="10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8100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45720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07" name="Clip" r:id="rId9" imgW="528480" imgH="772920" progId="">
                  <p:embed/>
                </p:oleObj>
              </mc:Choice>
              <mc:Fallback>
                <p:oleObj name="Clip" r:id="rId9" imgW="528480" imgH="772920" progId="">
                  <p:embed/>
                  <p:pic>
                    <p:nvPicPr>
                      <p:cNvPr id="11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5720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9573677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133600" y="533400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Pipeline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85800" y="2009776"/>
            <a:ext cx="7772400" cy="41148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Slow, reliable 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Standardized handling procedure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en-US" sz="2800" kern="0" dirty="0">
                <a:solidFill>
                  <a:srgbClr val="008000"/>
                </a:solidFill>
                <a:latin typeface="+mn-lt"/>
              </a:rPr>
              <a:t>Key Issues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Fixed cost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High volume</a:t>
            </a:r>
          </a:p>
          <a:p>
            <a:pPr marL="742950" lvl="1" indent="-285750" eaLnBrk="0" hangingPunct="0">
              <a:spcBef>
                <a:spcPct val="20000"/>
              </a:spcBef>
              <a:buFontTx/>
              <a:buChar char="–"/>
              <a:defRPr/>
            </a:pPr>
            <a:r>
              <a:rPr lang="en-US" kern="0" dirty="0">
                <a:solidFill>
                  <a:srgbClr val="C00000"/>
                </a:solidFill>
                <a:latin typeface="+mn-lt"/>
              </a:rPr>
              <a:t>Special maintenance requirements</a:t>
            </a:r>
          </a:p>
        </p:txBody>
      </p:sp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601200" y="2209800"/>
            <a:ext cx="18034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677400" y="533401"/>
            <a:ext cx="158273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0" y="5029200"/>
            <a:ext cx="31242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069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bldLvl="5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3"/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914400" y="1676400"/>
            <a:ext cx="4038600" cy="48006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0">
              <a:lnSpc>
                <a:spcPct val="150000"/>
              </a:lnSpc>
            </a:pPr>
            <a:r>
              <a:rPr lang="en-US" sz="2800" b="1" dirty="0"/>
              <a:t>Trucks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Rail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Air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Package Carriers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Water</a:t>
            </a:r>
          </a:p>
          <a:p>
            <a:pPr>
              <a:lnSpc>
                <a:spcPct val="150000"/>
              </a:lnSpc>
            </a:pPr>
            <a:r>
              <a:rPr lang="en-US" sz="2800" b="1" dirty="0"/>
              <a:t>Pipeline</a:t>
            </a:r>
          </a:p>
        </p:txBody>
      </p:sp>
      <p:sp>
        <p:nvSpPr>
          <p:cNvPr id="17411" name="Rectangle 2"/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2209800" y="685800"/>
            <a:ext cx="77724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r>
              <a:rPr lang="en-US" b="1" dirty="0">
                <a:solidFill>
                  <a:srgbClr val="0000CC"/>
                </a:solidFill>
              </a:rPr>
              <a:t>Transportation Modes</a:t>
            </a:r>
          </a:p>
        </p:txBody>
      </p:sp>
      <p:graphicFrame>
        <p:nvGraphicFramePr>
          <p:cNvPr id="6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157899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2" name="Clip" r:id="rId4" imgW="528480" imgH="772920" progId="">
                  <p:embed/>
                </p:oleObj>
              </mc:Choice>
              <mc:Fallback>
                <p:oleObj name="Clip" r:id="rId4" imgW="528480" imgH="772920" progId="">
                  <p:embed/>
                  <p:pic>
                    <p:nvPicPr>
                      <p:cNvPr id="6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157899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23622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3" name="Clip" r:id="rId6" imgW="528480" imgH="772920" progId="">
                  <p:embed/>
                </p:oleObj>
              </mc:Choice>
              <mc:Fallback>
                <p:oleObj name="Clip" r:id="rId6" imgW="528480" imgH="772920" progId="">
                  <p:embed/>
                  <p:pic>
                    <p:nvPicPr>
                      <p:cNvPr id="8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3622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14541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4" name="Clip" r:id="rId7" imgW="528480" imgH="772920" progId="">
                  <p:embed/>
                </p:oleObj>
              </mc:Choice>
              <mc:Fallback>
                <p:oleObj name="Clip" r:id="rId7" imgW="528480" imgH="772920" progId="">
                  <p:embed/>
                  <p:pic>
                    <p:nvPicPr>
                      <p:cNvPr id="9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14541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392862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5" name="Clip" r:id="rId8" imgW="528480" imgH="772920" progId="">
                  <p:embed/>
                </p:oleObj>
              </mc:Choice>
              <mc:Fallback>
                <p:oleObj name="Clip" r:id="rId8" imgW="528480" imgH="772920" progId="">
                  <p:embed/>
                  <p:pic>
                    <p:nvPicPr>
                      <p:cNvPr id="10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392862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45720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6" name="Clip" r:id="rId9" imgW="528480" imgH="772920" progId="">
                  <p:embed/>
                </p:oleObj>
              </mc:Choice>
              <mc:Fallback>
                <p:oleObj name="Clip" r:id="rId9" imgW="528480" imgH="772920" progId="">
                  <p:embed/>
                  <p:pic>
                    <p:nvPicPr>
                      <p:cNvPr id="11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5720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2">
            <a:hlinkClick r:id="" action="ppaction://ole?verb=0"/>
          </p:cNvPr>
          <p:cNvGraphicFramePr>
            <a:graphicFrameLocks noGrp="1"/>
          </p:cNvGraphicFramePr>
          <p:nvPr>
            <p:extLst/>
          </p:nvPr>
        </p:nvGraphicFramePr>
        <p:xfrm>
          <a:off x="609600" y="5334000"/>
          <a:ext cx="381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57" name="Clip" r:id="rId10" imgW="528480" imgH="772920" progId="">
                  <p:embed/>
                </p:oleObj>
              </mc:Choice>
              <mc:Fallback>
                <p:oleObj name="Clip" r:id="rId10" imgW="528480" imgH="772920" progId="">
                  <p:embed/>
                  <p:pic>
                    <p:nvPicPr>
                      <p:cNvPr id="12" name="Object 2">
                        <a:hlinkClick r:id="" action="ppaction://ole?verb=0"/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5334000"/>
                        <a:ext cx="381000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11943080"/>
      </p:ext>
    </p:extLst>
  </p:cSld>
  <p:clrMapOvr>
    <a:masterClrMapping/>
  </p:clrMapOvr>
  <p:transition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685800" y="1828800"/>
            <a:ext cx="11201400" cy="4013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2800" kern="0" dirty="0"/>
              <a:t>Use of more than one mode of transportation to move a shipment</a:t>
            </a:r>
          </a:p>
          <a:p>
            <a:endParaRPr lang="en-US" sz="1400" kern="0" dirty="0"/>
          </a:p>
          <a:p>
            <a:r>
              <a:rPr lang="en-US" sz="2800" kern="0" dirty="0"/>
              <a:t>Grown considerably with increased use of containers</a:t>
            </a:r>
          </a:p>
          <a:p>
            <a:endParaRPr lang="en-US" sz="1400" kern="0" dirty="0"/>
          </a:p>
          <a:p>
            <a:r>
              <a:rPr lang="en-US" sz="2800" kern="0" dirty="0"/>
              <a:t>May be the only option for global trade</a:t>
            </a:r>
          </a:p>
          <a:p>
            <a:endParaRPr lang="en-US" sz="1400" kern="0" dirty="0"/>
          </a:p>
          <a:p>
            <a:r>
              <a:rPr lang="en-US" sz="2800" kern="0" dirty="0"/>
              <a:t>Convenient for shippers</a:t>
            </a:r>
          </a:p>
          <a:p>
            <a:endParaRPr lang="en-US" sz="1400" kern="0" dirty="0"/>
          </a:p>
          <a:p>
            <a:r>
              <a:rPr lang="en-US" sz="2800" kern="0" dirty="0"/>
              <a:t>Key issue – exchange of information to facilitate transfer between different modes</a:t>
            </a:r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 bwMode="auto">
          <a:xfrm>
            <a:off x="2176943" y="762000"/>
            <a:ext cx="7696200" cy="838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lIns="92075" tIns="46038" rIns="92075" bIns="46038" anchor="b"/>
          <a:lstStyle/>
          <a:p>
            <a:pPr algn="ctr" eaLnBrk="0" hangingPunct="0">
              <a:defRPr/>
            </a:pPr>
            <a:r>
              <a:rPr lang="en-US" sz="4400" kern="0" dirty="0">
                <a:solidFill>
                  <a:srgbClr val="0000CC"/>
                </a:solidFill>
                <a:latin typeface="+mj-lt"/>
                <a:ea typeface="+mj-ea"/>
                <a:cs typeface="+mj-cs"/>
              </a:rPr>
              <a:t>Intermodal Transportation</a:t>
            </a:r>
          </a:p>
        </p:txBody>
      </p:sp>
    </p:spTree>
    <p:extLst>
      <p:ext uri="{BB962C8B-B14F-4D97-AF65-F5344CB8AC3E}">
        <p14:creationId xmlns:p14="http://schemas.microsoft.com/office/powerpoint/2010/main" val="95984832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2"/>
          <p:cNvSpPr txBox="1">
            <a:spLocks noChangeArrowheads="1"/>
          </p:cNvSpPr>
          <p:nvPr/>
        </p:nvSpPr>
        <p:spPr bwMode="auto">
          <a:xfrm>
            <a:off x="3810000" y="762000"/>
            <a:ext cx="4284663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400" dirty="0">
                <a:solidFill>
                  <a:srgbClr val="0000CC"/>
                </a:solidFill>
              </a:rPr>
              <a:t>Lecture Outline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762000" y="1905000"/>
            <a:ext cx="9379491" cy="433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SC Inventory Computations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Risk Pooling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Intro to Warehousing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Warehouse Technology</a:t>
            </a:r>
          </a:p>
          <a:p>
            <a:pPr>
              <a:buFontTx/>
              <a:buChar char="•"/>
            </a:pPr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ü"/>
            </a:pP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Intro to transportation (time permitting)</a:t>
            </a:r>
          </a:p>
          <a:p>
            <a:endParaRPr lang="en-US" sz="1200" dirty="0"/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3600" dirty="0">
                <a:solidFill>
                  <a:srgbClr val="009900"/>
                </a:solidFill>
              </a:rPr>
              <a:t>Summary </a:t>
            </a:r>
          </a:p>
        </p:txBody>
      </p:sp>
    </p:spTree>
    <p:extLst>
      <p:ext uri="{BB962C8B-B14F-4D97-AF65-F5344CB8AC3E}">
        <p14:creationId xmlns:p14="http://schemas.microsoft.com/office/powerpoint/2010/main" val="682348042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2771776" y="974726"/>
            <a:ext cx="69056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000">
                <a:solidFill>
                  <a:srgbClr val="0000CC"/>
                </a:solidFill>
              </a:rPr>
              <a:t>Summary &amp; Key Takeaways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838200" y="1981200"/>
            <a:ext cx="8305800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Inventory Management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9900"/>
                </a:solidFill>
              </a:rPr>
              <a:t>  Models vs total SC inventory computations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9900"/>
                </a:solidFill>
              </a:rPr>
              <a:t>  Which model?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9900"/>
                </a:solidFill>
              </a:rPr>
              <a:t>  Total SC inventory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9900"/>
                </a:solidFill>
              </a:rPr>
              <a:t>  Risk pooling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9900"/>
                </a:solidFill>
              </a:rPr>
              <a:t>  All calculations!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endParaRPr lang="en-US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Warehousing and Warehouse Technologies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9900"/>
                </a:solidFill>
              </a:rPr>
              <a:t>  Warehouse economics &amp; layout principles</a:t>
            </a:r>
          </a:p>
          <a:p>
            <a:pPr marL="800100" lvl="1" indent="-3429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009900"/>
                </a:solidFill>
              </a:rPr>
              <a:t>  Business issues with barcode, RFID</a:t>
            </a:r>
          </a:p>
          <a:p>
            <a:endParaRPr lang="en-US" dirty="0">
              <a:solidFill>
                <a:srgbClr val="009900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/>
              <a:t>Different transportation modes</a:t>
            </a:r>
          </a:p>
        </p:txBody>
      </p:sp>
    </p:spTree>
    <p:extLst>
      <p:ext uri="{BB962C8B-B14F-4D97-AF65-F5344CB8AC3E}">
        <p14:creationId xmlns:p14="http://schemas.microsoft.com/office/powerpoint/2010/main" val="147990554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2"/>
          <p:cNvSpPr txBox="1">
            <a:spLocks noChangeArrowheads="1"/>
          </p:cNvSpPr>
          <p:nvPr/>
        </p:nvSpPr>
        <p:spPr bwMode="auto">
          <a:xfrm>
            <a:off x="2438400" y="672022"/>
            <a:ext cx="694132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4000" dirty="0">
                <a:solidFill>
                  <a:srgbClr val="0000CC"/>
                </a:solidFill>
              </a:rPr>
              <a:t>Next Class: </a:t>
            </a:r>
          </a:p>
          <a:p>
            <a:pPr algn="ctr"/>
            <a:r>
              <a:rPr lang="en-US" sz="4000" dirty="0">
                <a:solidFill>
                  <a:srgbClr val="0000CC"/>
                </a:solidFill>
              </a:rPr>
              <a:t>Inventory Management - IIII </a:t>
            </a:r>
          </a:p>
        </p:txBody>
      </p:sp>
      <p:sp>
        <p:nvSpPr>
          <p:cNvPr id="53251" name="Text Box 3"/>
          <p:cNvSpPr txBox="1">
            <a:spLocks noChangeArrowheads="1"/>
          </p:cNvSpPr>
          <p:nvPr/>
        </p:nvSpPr>
        <p:spPr bwMode="auto">
          <a:xfrm>
            <a:off x="493381" y="2828674"/>
            <a:ext cx="8605817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457200" indent="-457200">
              <a:buFontTx/>
              <a:buChar char="•"/>
            </a:pPr>
            <a:r>
              <a:rPr lang="en-US" sz="3200" dirty="0">
                <a:solidFill>
                  <a:srgbClr val="A50021"/>
                </a:solidFill>
              </a:rPr>
              <a:t>Read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rgbClr val="009900"/>
                </a:solidFill>
              </a:rPr>
              <a:t>Case: HP </a:t>
            </a:r>
            <a:r>
              <a:rPr lang="en-US" sz="2800" dirty="0" err="1">
                <a:solidFill>
                  <a:srgbClr val="009900"/>
                </a:solidFill>
              </a:rPr>
              <a:t>DeskJet</a:t>
            </a:r>
            <a:r>
              <a:rPr lang="en-US" sz="2800" dirty="0">
                <a:solidFill>
                  <a:srgbClr val="009900"/>
                </a:solidFill>
              </a:rPr>
              <a:t> (eBook)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rgbClr val="009900"/>
                </a:solidFill>
              </a:rPr>
              <a:t>P.74-77 and p.81-83 from eBook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rgbClr val="009900"/>
                </a:solidFill>
              </a:rPr>
              <a:t>Review SOLVER PPT (or video if applicable)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800" dirty="0">
                <a:solidFill>
                  <a:srgbClr val="009900"/>
                </a:solidFill>
              </a:rPr>
              <a:t>Your SCM 701 notes on SOLVER</a:t>
            </a:r>
          </a:p>
          <a:p>
            <a:pPr marL="914400" lvl="1" indent="-457200">
              <a:buFont typeface="+mj-lt"/>
              <a:buAutoNum type="arabicPeriod"/>
            </a:pPr>
            <a:endParaRPr lang="en-US" sz="1600" dirty="0">
              <a:solidFill>
                <a:srgbClr val="990000"/>
              </a:solidFill>
            </a:endParaRPr>
          </a:p>
          <a:p>
            <a:pPr marL="457200" indent="-457200">
              <a:buFontTx/>
              <a:buChar char="•"/>
            </a:pPr>
            <a:r>
              <a:rPr lang="en-US" sz="3200" dirty="0">
                <a:solidFill>
                  <a:srgbClr val="A50021"/>
                </a:solidFill>
              </a:rPr>
              <a:t>HW 3 due at the beginning of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64968" y="2143780"/>
            <a:ext cx="43315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i="1" u="sng" dirty="0">
                <a:solidFill>
                  <a:srgbClr val="00B0F0"/>
                </a:solidFill>
              </a:rPr>
              <a:t>Transportation Planning</a:t>
            </a:r>
          </a:p>
        </p:txBody>
      </p:sp>
    </p:spTree>
    <p:extLst>
      <p:ext uri="{BB962C8B-B14F-4D97-AF65-F5344CB8AC3E}">
        <p14:creationId xmlns:p14="http://schemas.microsoft.com/office/powerpoint/2010/main" val="649486053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CC"/>
      </a:dk2>
      <a:lt2>
        <a:srgbClr val="000000"/>
      </a:lt2>
      <a:accent1>
        <a:srgbClr val="FF9933"/>
      </a:accent1>
      <a:accent2>
        <a:srgbClr val="0000FF"/>
      </a:accent2>
      <a:accent3>
        <a:srgbClr val="FFFFFF"/>
      </a:accent3>
      <a:accent4>
        <a:srgbClr val="000000"/>
      </a:accent4>
      <a:accent5>
        <a:srgbClr val="FFCAAD"/>
      </a:accent5>
      <a:accent6>
        <a:srgbClr val="0000E7"/>
      </a:accent6>
      <a:hlink>
        <a:srgbClr val="FF33CC"/>
      </a:hlink>
      <a:folHlink>
        <a:srgbClr val="000080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C:\WINDOWS\Application Data\Microsoft\Templates\Blank.pot</Template>
  <TotalTime>5853</TotalTime>
  <Words>2722</Words>
  <Application>Microsoft Office PowerPoint</Application>
  <PresentationFormat>Widescreen</PresentationFormat>
  <Paragraphs>834</Paragraphs>
  <Slides>80</Slides>
  <Notes>22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80</vt:i4>
      </vt:variant>
    </vt:vector>
  </HeadingPairs>
  <TitlesOfParts>
    <vt:vector size="88" baseType="lpstr">
      <vt:lpstr>Arial</vt:lpstr>
      <vt:lpstr>Tahoma</vt:lpstr>
      <vt:lpstr>Wingdings</vt:lpstr>
      <vt:lpstr>Blank</vt:lpstr>
      <vt:lpstr>Equation</vt:lpstr>
      <vt:lpstr>Worksheet</vt:lpstr>
      <vt:lpstr>Clip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Example: 703 Distribution Company</vt:lpstr>
      <vt:lpstr>PowerPoint Presentation</vt:lpstr>
      <vt:lpstr>Risk Pooling</vt:lpstr>
      <vt:lpstr>Risk Pooling </vt:lpstr>
      <vt:lpstr>Important Observations</vt:lpstr>
      <vt:lpstr>To Centralize or not to Centralize</vt:lpstr>
      <vt:lpstr>Applications of Risk Pooling</vt:lpstr>
      <vt:lpstr>PowerPoint Presentation</vt:lpstr>
      <vt:lpstr>PowerPoint Presentation</vt:lpstr>
      <vt:lpstr>PowerPoint Presentation</vt:lpstr>
      <vt:lpstr>PowerPoint Presentation</vt:lpstr>
      <vt:lpstr>Warehousing Decisions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Barcode: How it Works</vt:lpstr>
      <vt:lpstr>How It Works</vt:lpstr>
      <vt:lpstr>PowerPoint Presentation</vt:lpstr>
      <vt:lpstr>Business Issues</vt:lpstr>
      <vt:lpstr>PowerPoint Presentation</vt:lpstr>
      <vt:lpstr>What is RFID?</vt:lpstr>
      <vt:lpstr>RFID vs. Barcode</vt:lpstr>
      <vt:lpstr>RFID Benefits</vt:lpstr>
      <vt:lpstr>PowerPoint Presentation</vt:lpstr>
      <vt:lpstr>RFID at WMT (2005)</vt:lpstr>
      <vt:lpstr>Estimated Savings (2005)</vt:lpstr>
      <vt:lpstr>RFID at WMT (2007)</vt:lpstr>
      <vt:lpstr>RFID at WMT (2010)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Transportation Modes</vt:lpstr>
      <vt:lpstr>Trucks</vt:lpstr>
      <vt:lpstr>Transportation Modes</vt:lpstr>
      <vt:lpstr>Rail</vt:lpstr>
      <vt:lpstr>Transportation Modes</vt:lpstr>
      <vt:lpstr>Air</vt:lpstr>
      <vt:lpstr>Transportation Modes</vt:lpstr>
      <vt:lpstr>PowerPoint Presentation</vt:lpstr>
      <vt:lpstr>Transportation Modes</vt:lpstr>
      <vt:lpstr>PowerPoint Presentation</vt:lpstr>
      <vt:lpstr>PowerPoint Presentation</vt:lpstr>
      <vt:lpstr>Potential Issues</vt:lpstr>
      <vt:lpstr>PowerPoint Presentation</vt:lpstr>
      <vt:lpstr>Transportation Modes</vt:lpstr>
      <vt:lpstr>PowerPoint Presentation</vt:lpstr>
      <vt:lpstr>Transportation Modes</vt:lpstr>
      <vt:lpstr>PowerPoint Presentation</vt:lpstr>
      <vt:lpstr>PowerPoint Presentation</vt:lpstr>
      <vt:lpstr>PowerPoint Presentation</vt:lpstr>
      <vt:lpstr>PowerPoint Presentation</vt:lpstr>
    </vt:vector>
  </TitlesOfParts>
  <Company>UofI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Suman Mallik</dc:creator>
  <cp:lastModifiedBy>mark_canary@yahoo.com</cp:lastModifiedBy>
  <cp:revision>724</cp:revision>
  <cp:lastPrinted>2001-01-15T16:50:27Z</cp:lastPrinted>
  <dcterms:created xsi:type="dcterms:W3CDTF">2001-01-08T16:32:40Z</dcterms:created>
  <dcterms:modified xsi:type="dcterms:W3CDTF">2019-02-08T23:25:34Z</dcterms:modified>
</cp:coreProperties>
</file>